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09" r:id="rId2"/>
    <p:sldMasterId id="2147483710" r:id="rId3"/>
  </p:sldMasterIdLst>
  <p:notesMasterIdLst>
    <p:notesMasterId r:id="rId15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405" r:id="rId21"/>
    <p:sldId id="406" r:id="rId22"/>
    <p:sldId id="407" r:id="rId23"/>
    <p:sldId id="408" r:id="rId24"/>
    <p:sldId id="409" r:id="rId25"/>
    <p:sldId id="410"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7" r:id="rId148"/>
    <p:sldId id="398" r:id="rId149"/>
    <p:sldId id="399" r:id="rId150"/>
    <p:sldId id="400" r:id="rId151"/>
    <p:sldId id="401" r:id="rId152"/>
    <p:sldId id="402" r:id="rId153"/>
    <p:sldId id="403" r:id="rId154"/>
    <p:sldId id="404" r:id="rId155"/>
    <p:sldId id="396" r:id="rId156"/>
    <p:sldId id="395" r:id="rId157"/>
  </p:sldIdLst>
  <p:sldSz cx="9144000" cy="5143500" type="screen16x9"/>
  <p:notesSz cx="6858000" cy="9144000"/>
  <p:embeddedFontLst>
    <p:embeddedFont>
      <p:font typeface="Barlow" pitchFamily="2" charset="77"/>
      <p:regular r:id="rId159"/>
      <p:bold r:id="rId160"/>
      <p:italic r:id="rId161"/>
      <p:boldItalic r:id="rId162"/>
    </p:embeddedFont>
    <p:embeddedFont>
      <p:font typeface="Barlow ExtraLight" panose="020F0302020204030204" pitchFamily="34" charset="0"/>
      <p:regular r:id="rId163"/>
      <p:bold r:id="rId164"/>
      <p:italic r:id="rId165"/>
      <p:boldItalic r:id="rId166"/>
    </p:embeddedFont>
    <p:embeddedFont>
      <p:font typeface="Barlow Light" panose="020F0302020204030204" pitchFamily="34" charset="0"/>
      <p:regular r:id="rId167"/>
      <p:bold r:id="rId168"/>
      <p:italic r:id="rId169"/>
      <p:boldItalic r:id="rId170"/>
    </p:embeddedFont>
    <p:embeddedFont>
      <p:font typeface="Barlow Medium" panose="020F0502020204030204" pitchFamily="34" charset="0"/>
      <p:regular r:id="rId171"/>
      <p:bold r:id="rId172"/>
      <p:italic r:id="rId173"/>
      <p:boldItalic r:id="rId174"/>
    </p:embeddedFont>
    <p:embeddedFont>
      <p:font typeface="Helvetica Neue" panose="02000503000000020004" pitchFamily="2" charset="0"/>
      <p:regular r:id="rId175"/>
      <p:bold r:id="rId176"/>
      <p:italic r:id="rId177"/>
      <p:boldItalic r:id="rId178"/>
    </p:embeddedFont>
    <p:embeddedFont>
      <p:font typeface="Hepta Slab" pitchFamily="2" charset="77"/>
      <p:regular r:id="rId179"/>
      <p:bold r:id="rId180"/>
    </p:embeddedFont>
    <p:embeddedFont>
      <p:font typeface="Hepta Slab Light" pitchFamily="2" charset="77"/>
      <p:regular r:id="rId181"/>
      <p:bold r:id="rId182"/>
    </p:embeddedFont>
    <p:embeddedFont>
      <p:font typeface="Hepta Slab Medium" pitchFamily="2" charset="77"/>
      <p:regular r:id="rId183"/>
      <p:bold r:id="rId184"/>
    </p:embeddedFont>
    <p:embeddedFont>
      <p:font typeface="Inter" panose="02000503000000020004" pitchFamily="2" charset="0"/>
      <p:regular r:id="rId185"/>
      <p:bold r:id="rId186"/>
      <p:italic r:id="rId187"/>
      <p:boldItalic r:id="rId188"/>
    </p:embeddedFont>
    <p:embeddedFont>
      <p:font typeface="Lato" panose="020F0502020204030203" pitchFamily="34" charset="0"/>
      <p:regular r:id="rId189"/>
      <p:bold r:id="rId190"/>
      <p:italic r:id="rId191"/>
      <p:boldItalic r:id="rId192"/>
    </p:embeddedFont>
    <p:embeddedFont>
      <p:font typeface="Nunito" pitchFamily="2" charset="77"/>
      <p:regular r:id="rId193"/>
      <p:bold r:id="rId194"/>
      <p:italic r:id="rId195"/>
      <p:boldItalic r:id="rId196"/>
    </p:embeddedFont>
    <p:embeddedFont>
      <p:font typeface="Proxima Nova" panose="02000506030000020004" pitchFamily="2" charset="0"/>
      <p:regular r:id="rId197"/>
      <p:bold r:id="rId198"/>
      <p:italic r:id="rId199"/>
      <p:boldItalic r:id="rId200"/>
    </p:embeddedFont>
    <p:embeddedFont>
      <p:font typeface="Roboto" panose="02000000000000000000" pitchFamily="2" charset="0"/>
      <p:regular r:id="rId201"/>
      <p:bold r:id="rId202"/>
      <p:italic r:id="rId203"/>
      <p:boldItalic r:id="rId2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hryn Mullins" initials="" lastIdx="6" clrIdx="0"/>
  <p:cmAuthor id="1" name="Kristen Jernigan" initials="" lastIdx="3" clrIdx="1"/>
  <p:cmAuthor id="2" name="Becky Vasquez" initials="" lastIdx="4" clrIdx="2"/>
  <p:cmAuthor id="3" name="Dave Zvenya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183244-34C4-44E1-9FE8-378F1BD488DC}">
  <a:tblStyle styleId="{4E183244-34C4-44E1-9FE8-378F1BD488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29"/>
    <p:restoredTop sz="94694" autoAdjust="0"/>
  </p:normalViewPr>
  <p:slideViewPr>
    <p:cSldViewPr snapToGrid="0">
      <p:cViewPr varScale="1">
        <p:scale>
          <a:sx n="95" d="100"/>
          <a:sy n="95" d="100"/>
        </p:scale>
        <p:origin x="1288" y="4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font" Target="fonts/font1.fntdata"/><Relationship Id="rId170" Type="http://schemas.openxmlformats.org/officeDocument/2006/relationships/font" Target="fonts/font12.fntdata"/><Relationship Id="rId191" Type="http://schemas.openxmlformats.org/officeDocument/2006/relationships/font" Target="fonts/font33.fntdata"/><Relationship Id="rId205" Type="http://schemas.openxmlformats.org/officeDocument/2006/relationships/commentAuthors" Target="commentAuthor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2.fntdata"/><Relationship Id="rId181" Type="http://schemas.openxmlformats.org/officeDocument/2006/relationships/font" Target="fonts/font23.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font" Target="fonts/font13.fntdata"/><Relationship Id="rId192" Type="http://schemas.openxmlformats.org/officeDocument/2006/relationships/font" Target="fonts/font34.fntdata"/><Relationship Id="rId206" Type="http://schemas.openxmlformats.org/officeDocument/2006/relationships/presProps" Target="presProp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font" Target="fonts/font3.fntdata"/><Relationship Id="rId182" Type="http://schemas.openxmlformats.org/officeDocument/2006/relationships/font" Target="fonts/font24.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font" Target="fonts/font14.fntdata"/><Relationship Id="rId193" Type="http://schemas.openxmlformats.org/officeDocument/2006/relationships/font" Target="fonts/font35.fntdata"/><Relationship Id="rId207" Type="http://schemas.openxmlformats.org/officeDocument/2006/relationships/viewProps" Target="view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font" Target="fonts/font4.fntdata"/><Relationship Id="rId183" Type="http://schemas.openxmlformats.org/officeDocument/2006/relationships/font" Target="fonts/font25.fntdata"/><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font" Target="fonts/font15.fntdata"/><Relationship Id="rId194" Type="http://schemas.openxmlformats.org/officeDocument/2006/relationships/font" Target="fonts/font36.fntdata"/><Relationship Id="rId199" Type="http://schemas.openxmlformats.org/officeDocument/2006/relationships/font" Target="fonts/font41.fntdata"/><Relationship Id="rId203" Type="http://schemas.openxmlformats.org/officeDocument/2006/relationships/font" Target="fonts/font45.fntdata"/><Relationship Id="rId208"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font" Target="fonts/font5.fntdata"/><Relationship Id="rId184" Type="http://schemas.openxmlformats.org/officeDocument/2006/relationships/font" Target="fonts/font26.fntdata"/><Relationship Id="rId189" Type="http://schemas.openxmlformats.org/officeDocument/2006/relationships/font" Target="fonts/font3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16.fntdata"/><Relationship Id="rId179" Type="http://schemas.openxmlformats.org/officeDocument/2006/relationships/font" Target="fonts/font21.fntdata"/><Relationship Id="rId195" Type="http://schemas.openxmlformats.org/officeDocument/2006/relationships/font" Target="fonts/font37.fntdata"/><Relationship Id="rId209" Type="http://schemas.openxmlformats.org/officeDocument/2006/relationships/tableStyles" Target="tableStyles.xml"/><Relationship Id="rId190" Type="http://schemas.openxmlformats.org/officeDocument/2006/relationships/font" Target="fonts/font32.fntdata"/><Relationship Id="rId204" Type="http://schemas.openxmlformats.org/officeDocument/2006/relationships/font" Target="fonts/font46.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font" Target="fonts/font6.fntdata"/><Relationship Id="rId169" Type="http://schemas.openxmlformats.org/officeDocument/2006/relationships/font" Target="fonts/font11.fntdata"/><Relationship Id="rId185"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22.fntdata"/><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17.fntdata"/><Relationship Id="rId196" Type="http://schemas.openxmlformats.org/officeDocument/2006/relationships/font" Target="fonts/font38.fntdata"/><Relationship Id="rId200" Type="http://schemas.openxmlformats.org/officeDocument/2006/relationships/font" Target="fonts/font42.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font" Target="fonts/font7.fntdata"/><Relationship Id="rId186" Type="http://schemas.openxmlformats.org/officeDocument/2006/relationships/font" Target="fonts/font28.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font" Target="fonts/font18.fntdata"/><Relationship Id="rId197" Type="http://schemas.openxmlformats.org/officeDocument/2006/relationships/font" Target="fonts/font39.fntdata"/><Relationship Id="rId201" Type="http://schemas.openxmlformats.org/officeDocument/2006/relationships/font" Target="fonts/font43.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font" Target="fonts/font8.fntdata"/><Relationship Id="rId187" Type="http://schemas.openxmlformats.org/officeDocument/2006/relationships/font" Target="fonts/font29.fntdata"/><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font" Target="fonts/font19.fntdata"/><Relationship Id="rId198" Type="http://schemas.openxmlformats.org/officeDocument/2006/relationships/font" Target="fonts/font40.fntdata"/><Relationship Id="rId202" Type="http://schemas.openxmlformats.org/officeDocument/2006/relationships/font" Target="fonts/font44.fntdata"/><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font" Target="fonts/font9.fntdata"/><Relationship Id="rId188" Type="http://schemas.openxmlformats.org/officeDocument/2006/relationships/font" Target="fonts/font30.fntdata"/><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pathfinder.va.gov/info/assets/resources/innovation-compentencies/designing-for-veterans-a-toolkit-for-hcd.pdf"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govciomedia.com/how-the-vas-approach-to-human-centered-design-improved-veterans-experience/" TargetMode="External"/><Relationship Id="rId4" Type="http://schemas.openxmlformats.org/officeDocument/2006/relationships/hyperlink" Target="https://news.va.gov/16942/using-human-centered-design-reach-veteran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5fa89bb436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35fa89bb436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Welcome to Module 1. In this module, we’ll explore the key concepts behind digital service delivery, what it means for government, and why it matters for acquisition professionals like you.</a:t>
            </a:r>
            <a:endParaRPr/>
          </a:p>
        </p:txBody>
      </p:sp>
      <p:sp>
        <p:nvSpPr>
          <p:cNvPr id="462" name="Google Shape;462;g35fa89bb436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60f98a9c26_0_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g360f98a9c26_0_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 made up of three essential layers, like a layered cake.</a:t>
            </a:r>
            <a:endParaRPr/>
          </a:p>
          <a:p>
            <a:pPr marL="0" lvl="0" indent="0" algn="l" rtl="0">
              <a:spcBef>
                <a:spcPts val="0"/>
              </a:spcBef>
              <a:spcAft>
                <a:spcPts val="0"/>
              </a:spcAft>
              <a:buNone/>
            </a:pPr>
            <a:r>
              <a:rPr lang="en"/>
              <a:t>The Information Layer includes all the content and data that users interact with—whether that’s reading a press release, applying for a benefit, or watching a video.</a:t>
            </a:r>
            <a:endParaRPr/>
          </a:p>
          <a:p>
            <a:pPr marL="0" lvl="0" indent="0" algn="l" rtl="0">
              <a:spcBef>
                <a:spcPts val="0"/>
              </a:spcBef>
              <a:spcAft>
                <a:spcPts val="0"/>
              </a:spcAft>
              <a:buNone/>
            </a:pPr>
            <a:r>
              <a:rPr lang="en"/>
              <a:t>The Presentation Layer is the “where” and “how” users access this information—through web browsers, mobile apps, or social media.</a:t>
            </a:r>
            <a:endParaRPr/>
          </a:p>
          <a:p>
            <a:pPr marL="0" lvl="0" indent="0" algn="l" rtl="0">
              <a:spcBef>
                <a:spcPts val="0"/>
              </a:spcBef>
              <a:spcAft>
                <a:spcPts val="0"/>
              </a:spcAft>
              <a:buNone/>
            </a:pPr>
            <a:r>
              <a:rPr lang="en"/>
              <a:t>And finally, the Platform Layer is the foundation. It’s where the business logic happens and includes tools like APIs and content management systems.</a:t>
            </a:r>
            <a:endParaRPr/>
          </a:p>
          <a:p>
            <a:pPr marL="0" lvl="0" indent="0" algn="l" rtl="0">
              <a:spcBef>
                <a:spcPts val="0"/>
              </a:spcBef>
              <a:spcAft>
                <a:spcPts val="0"/>
              </a:spcAft>
              <a:buNone/>
            </a:pPr>
            <a:r>
              <a:rPr lang="en"/>
              <a:t>This bottom layer also ensures security, privacy, and data protection are built in from the start, providing a stable platform for digital services to operate safely and reliably.</a:t>
            </a:r>
            <a:endParaRPr/>
          </a:p>
        </p:txBody>
      </p:sp>
      <p:sp>
        <p:nvSpPr>
          <p:cNvPr id="536" name="Google Shape;536;g360f98a9c26_0_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62343476f6_0_7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62343476f6_0_7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SzPts val="1100"/>
              <a:buNone/>
            </a:pPr>
            <a:r>
              <a:rPr lang="en" b="1">
                <a:solidFill>
                  <a:schemeClr val="dk1"/>
                </a:solidFill>
              </a:rPr>
              <a:t>Speaker Notes:</a:t>
            </a:r>
            <a:br>
              <a:rPr lang="en" b="1">
                <a:solidFill>
                  <a:schemeClr val="dk1"/>
                </a:solidFill>
              </a:rPr>
            </a:br>
            <a:r>
              <a:rPr lang="en">
                <a:solidFill>
                  <a:schemeClr val="dk1"/>
                </a:solidFill>
              </a:rPr>
              <a:t> Treating cloud like hardware procurement leads to contract mismatches. Understand dynamic pricing, build flexibility into agreements, and expect vendors to manage part of the IT environment</a:t>
            </a:r>
            <a:endParaRPr/>
          </a:p>
        </p:txBody>
      </p:sp>
      <p:sp>
        <p:nvSpPr>
          <p:cNvPr id="1220" name="Google Shape;1220;g362343476f6_0_7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634d1e63c3_1_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7" name="Google Shape;1227;g3634d1e63c3_1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Assumptions about who handles patching or access controls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Gaps in monitoring responsibilities (e.g., SIEM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clarity in SLAs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Need for clearer delineation in contract language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Role of onboarding and joint governance reviews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28" name="Google Shape;1228;g3634d1e63c3_1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362343476f6_0_7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362343476f6_0_7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brings new governance needs. Build strong internal oversight, expect vendors to follow best practices, and structure contracts to avoid “surprise” costs.</a:t>
            </a:r>
            <a:endParaRPr/>
          </a:p>
        </p:txBody>
      </p:sp>
      <p:sp>
        <p:nvSpPr>
          <p:cNvPr id="1237" name="Google Shape;1237;g362343476f6_0_7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362343476f6_0_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4" name="Google Shape;1244;g362343476f6_0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architecture affects mission success. Procurement must allow flexibility—think beyond one app or one program and plan for the enterprise.</a:t>
            </a:r>
            <a:endParaRPr/>
          </a:p>
        </p:txBody>
      </p:sp>
      <p:sp>
        <p:nvSpPr>
          <p:cNvPr id="1245" name="Google Shape;1245;g362343476f6_0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634d1e63c3_1_7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634d1e63c3_1_7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Building in flexibility and portability in architecture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interface standards and microservices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Encouraging vendor collaboration across silos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Balance between “future-proofing” and current needs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Structuring contracts for interoperability and scalability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53" name="Google Shape;1253;g3634d1e63c3_1_7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62343476f6_0_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1" name="Google Shape;1261;g362343476f6_0_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 a cloud engineer, but you </a:t>
            </a:r>
            <a:r>
              <a:rPr lang="en" i="1">
                <a:solidFill>
                  <a:schemeClr val="dk1"/>
                </a:solidFill>
              </a:rPr>
              <a:t>do</a:t>
            </a:r>
            <a:r>
              <a:rPr lang="en">
                <a:solidFill>
                  <a:schemeClr val="dk1"/>
                </a:solidFill>
              </a:rPr>
              <a:t> need to understand how cloud impacts pricing, security, and outcomes. By modernizing your procurement approach, you help protect your agency from waste, risk, and failure.</a:t>
            </a:r>
            <a:endParaRPr/>
          </a:p>
        </p:txBody>
      </p:sp>
      <p:sp>
        <p:nvSpPr>
          <p:cNvPr id="1262" name="Google Shape;1262;g362343476f6_0_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362343476f6_0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9" name="Google Shape;1269;g362343476f6_0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0" name="Google Shape;1270;g362343476f6_0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362343476f6_0_4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362343476f6_0_4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AI is more than a buzzword—it's being used today in real tools to help agencies operate more efficiently. Think of it as the next level of automation: helping us analyze, decide, and respond faster. As a CO, you’ll increasingly see proposals that include AI capabilities.</a:t>
            </a:r>
            <a:endParaRPr/>
          </a:p>
        </p:txBody>
      </p:sp>
      <p:sp>
        <p:nvSpPr>
          <p:cNvPr id="1276" name="Google Shape;1276;g362343476f6_0_4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634d1e63c3_1_7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634d1e63c3_1_7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Source selection or technical evaluations (bias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Sensitive or high-risk decisions requiring human judgment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Equity and fairness concerns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Legal and policy compliance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Transparency and auditability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84" name="Google Shape;1284;g3634d1e63c3_1_7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362343476f6_0_1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g362343476f6_0_1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There’s not one kind of AI—there are many. Some tools are simple decision trees, while others generate entirely new content. Knowing the difference helps you evaluate whether a solution fits the problem and what level of oversight it requires.</a:t>
            </a:r>
            <a:endParaRPr/>
          </a:p>
        </p:txBody>
      </p:sp>
      <p:sp>
        <p:nvSpPr>
          <p:cNvPr id="1293" name="Google Shape;1293;g362343476f6_0_1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60f98a9c26_0_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360f98a9c26_0_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360f98a9c26_0_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362343476f6_0_20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0" name="Google Shape;1300;g362343476f6_0_20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a:solidFill>
                  <a:schemeClr val="dk1"/>
                </a:solidFill>
              </a:rPr>
              <a:t>This video helps us turn our attention to the present-day consequences of AI—like its environmental cost, ethical misuse, and societal harm—rather than distant, speculative risks. Luccioni encourages us to think about AI accountability now, by building tools for transparency and responsible AI development.</a:t>
            </a:r>
            <a:endParaRPr>
              <a:solidFill>
                <a:schemeClr val="dk1"/>
              </a:solidFill>
            </a:endParaRPr>
          </a:p>
        </p:txBody>
      </p:sp>
      <p:sp>
        <p:nvSpPr>
          <p:cNvPr id="1301" name="Google Shape;1301;g362343476f6_0_20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362343476f6_0_1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g362343476f6_0_1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With great power comes great responsibility. AI must be transparent, fair, and secure. Your role is to ask tough questions and ensure vendors can explain how their systems work—and how they’re being monitored.</a:t>
            </a:r>
            <a:endParaRPr/>
          </a:p>
        </p:txBody>
      </p:sp>
      <p:sp>
        <p:nvSpPr>
          <p:cNvPr id="1310" name="Google Shape;1310;g362343476f6_0_1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362343476f6_0_1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g362343476f6_0_1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become a data scientist, but these basic terms will help you evaluate AI proposals and hold vendors accountable. “Explainability,” in particular, is key for audits and defensibility.</a:t>
            </a:r>
            <a:endParaRPr/>
          </a:p>
        </p:txBody>
      </p:sp>
      <p:sp>
        <p:nvSpPr>
          <p:cNvPr id="1318" name="Google Shape;1318;g362343476f6_0_1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62343476f6_0_1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5" name="Google Shape;1325;g362343476f6_0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AI can boost procurement efficiency—but also introduces new risks. Be thoughtful when drafting requirements. If you're procuring AI, include expectations for transparency, performance, and continuous oversight.</a:t>
            </a:r>
            <a:endParaRPr/>
          </a:p>
        </p:txBody>
      </p:sp>
      <p:sp>
        <p:nvSpPr>
          <p:cNvPr id="1326" name="Google Shape;1326;g362343476f6_0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634d1e63c3_1_8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g3634d1e63c3_1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data is used to train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Is the algorithm explainable and auditable?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bias mitigation strategies are in place?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Can the agency fine-tune or update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Does the tool require human oversight?</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334" name="Google Shape;1334;g3634d1e63c3_1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362343476f6_0_1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g362343476f6_0_1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are the frontline for responsible AI in government. Ask tough questions, insist on clear answers, and structure your contracts to support long-term performance, not just flashy demos. AI may change, but your role in protecting mission success doesn’t.</a:t>
            </a:r>
            <a:endParaRPr/>
          </a:p>
        </p:txBody>
      </p:sp>
      <p:sp>
        <p:nvSpPr>
          <p:cNvPr id="1343" name="Google Shape;1343;g362343476f6_0_1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634d1e63c3_1_1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g3634d1e63c3_1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Clr>
                <a:schemeClr val="dk1"/>
              </a:buClr>
              <a:buFont typeface="Arial"/>
              <a:buNone/>
            </a:pPr>
            <a:br>
              <a:rPr lang="en">
                <a:solidFill>
                  <a:schemeClr val="dk1"/>
                </a:solidFill>
              </a:rPr>
            </a:br>
            <a:r>
              <a:rPr lang="en">
                <a:solidFill>
                  <a:schemeClr val="dk1"/>
                </a:solidFill>
              </a:rPr>
              <a:t>Speaker notes: Emphasize that there’s no single correct answer, but the goal is to surface different perspectives.</a:t>
            </a:r>
            <a:endParaRPr sz="1200" b="1">
              <a:solidFill>
                <a:srgbClr val="1B1B1B"/>
              </a:solidFill>
              <a:latin typeface="Nunito"/>
              <a:ea typeface="Nunito"/>
              <a:cs typeface="Nunito"/>
              <a:sym typeface="Nunito"/>
            </a:endParaRPr>
          </a:p>
        </p:txBody>
      </p:sp>
      <p:sp>
        <p:nvSpPr>
          <p:cNvPr id="1351" name="Google Shape;1351;g3634d1e63c3_1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3634d1e63c3_1_16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9" name="Google Shape;1359;g3634d1e63c3_1_16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a:t>
            </a:r>
            <a:r>
              <a:rPr lang="en" sz="1200">
                <a:solidFill>
                  <a:srgbClr val="1B1B1B"/>
                </a:solidFill>
                <a:latin typeface="Nunito"/>
                <a:ea typeface="Nunito"/>
                <a:cs typeface="Nunito"/>
                <a:sym typeface="Nunito"/>
              </a:rPr>
              <a:t>Would you procure or pass? What ethical questions arise around data inputs and use?</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i="1">
              <a:solidFill>
                <a:srgbClr val="1B1B1B"/>
              </a:solidFill>
              <a:latin typeface="Nunito"/>
              <a:ea typeface="Nunito"/>
              <a:cs typeface="Nunito"/>
              <a:sym typeface="Nunito"/>
            </a:endParaRPr>
          </a:p>
          <a:p>
            <a:pPr marL="914400" lvl="0" indent="0" algn="l" rtl="0">
              <a:lnSpc>
                <a:spcPct val="115000"/>
              </a:lnSpc>
              <a:spcBef>
                <a:spcPts val="1200"/>
              </a:spcBef>
              <a:spcAft>
                <a:spcPts val="1200"/>
              </a:spcAft>
              <a:buNone/>
            </a:pPr>
            <a:endParaRPr sz="1200" i="1">
              <a:solidFill>
                <a:srgbClr val="1B1B1B"/>
              </a:solidFill>
              <a:latin typeface="Nunito"/>
              <a:ea typeface="Nunito"/>
              <a:cs typeface="Nunito"/>
              <a:sym typeface="Nunito"/>
            </a:endParaRPr>
          </a:p>
        </p:txBody>
      </p:sp>
      <p:sp>
        <p:nvSpPr>
          <p:cNvPr id="1360" name="Google Shape;1360;g3634d1e63c3_1_16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3634d1e63c3_1_1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8" name="Google Shape;1368;g3634d1e63c3_1_1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a:solidFill>
                <a:srgbClr val="1B1B1B"/>
              </a:solidFill>
              <a:latin typeface="Nunito"/>
              <a:ea typeface="Nunito"/>
              <a:cs typeface="Nunito"/>
              <a:sym typeface="Nunito"/>
            </a:endParaRPr>
          </a:p>
        </p:txBody>
      </p:sp>
      <p:sp>
        <p:nvSpPr>
          <p:cNvPr id="1369" name="Google Shape;1369;g3634d1e63c3_1_1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634d1e63c3_1_1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g3634d1e63c3_1_1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78" name="Google Shape;1378;g3634d1e63c3_1_1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60f98a9c26_0_7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360f98a9c26_0_7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Digital services are built by collaborative teams that blend policy, design, and tech. Your role is often to help these teams get the right resources and vendors in place.</a:t>
            </a:r>
            <a:endParaRPr/>
          </a:p>
        </p:txBody>
      </p:sp>
      <p:sp>
        <p:nvSpPr>
          <p:cNvPr id="551" name="Google Shape;551;g360f98a9c26_0_7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3634d1e63c3_1_1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3634d1e63c3_1_1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87" name="Google Shape;1387;g3634d1e63c3_1_1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3634d1e63c3_1_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3634d1e63c3_1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96" name="Google Shape;1396;g3634d1e63c3_1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362343476f6_0_1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g362343476f6_0_1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g362343476f6_0_1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634d1e63c3_1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0" name="Google Shape;1410;g3634d1e63c3_1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Vendor confusion or delays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retrofits or costly rework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accountability during an incident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Audit or compliance failures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Breach of sensitive data</a:t>
            </a:r>
            <a:endParaRPr/>
          </a:p>
        </p:txBody>
      </p:sp>
      <p:sp>
        <p:nvSpPr>
          <p:cNvPr id="1411" name="Google Shape;1411;g3634d1e63c3_1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62343476f6_0_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9" name="Google Shape;1419;g362343476f6_0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digital product your agency delivers must be secure by design—not just by audit. As COs and CORs, you’re in a position to demand secure practices from the start. You don’t need to be a cybersecurity expert—but you do need to know what questions to ask and what to require in contracts.</a:t>
            </a:r>
            <a:endParaRPr/>
          </a:p>
        </p:txBody>
      </p:sp>
      <p:sp>
        <p:nvSpPr>
          <p:cNvPr id="1420" name="Google Shape;1420;g362343476f6_0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3634d1e63c3_1_9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7" name="Google Shape;1427;g3634d1e63c3_1_9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frameworks or controls does the solution comply with (e.g., FedRAMP, NIST)?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is data protected in transit and at rest?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do you manage software supply chain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What’s your incident response timeline?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 you support integration with our IAM or SIEM platforms?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28" name="Google Shape;1428;g3634d1e63c3_1_9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362343476f6_0_1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6" name="Google Shape;1436;g362343476f6_0_1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Compliance isn’t optional—it’s a legal and operational baseline. You must confirm which security frameworks apply to your acquisition and ensure the vendor solution can meet them. With IAM, the main question is: Will this system plug into our current access controls, or will it create more risk?</a:t>
            </a:r>
            <a:endParaRPr/>
          </a:p>
        </p:txBody>
      </p:sp>
      <p:sp>
        <p:nvSpPr>
          <p:cNvPr id="1437" name="Google Shape;1437;g362343476f6_0_1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362343476f6_0_2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4" name="Google Shape;1444;g362343476f6_0_2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system has vulnerabilities. Your job is to ensure that vendors can detect, manage, and report them appropriately. SIEM systems are the agency’s eyes and ears—if your procured system can’t talk to the SIEM, you’ve created a blind spot.</a:t>
            </a:r>
            <a:endParaRPr/>
          </a:p>
        </p:txBody>
      </p:sp>
      <p:sp>
        <p:nvSpPr>
          <p:cNvPr id="1445" name="Google Shape;1445;g362343476f6_0_2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3634d1e63c3_1_2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g3634d1e63c3_1_2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We’ll break out into groups for 10 minutes. During debrief, each group will share their questions.</a:t>
            </a:r>
            <a:endParaRPr>
              <a:solidFill>
                <a:schemeClr val="dk1"/>
              </a:solidFill>
            </a:endParaRPr>
          </a:p>
        </p:txBody>
      </p:sp>
      <p:sp>
        <p:nvSpPr>
          <p:cNvPr id="1453" name="Google Shape;1453;g3634d1e63c3_1_2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362343476f6_0_2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1" name="Google Shape;1461;g362343476f6_0_2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Cybersecurity is everyone’s responsibility—but you’re on the front lines. You can prevent weak systems from being procured by asking the right questions early. Build security expectations into requirements, evaluation criteria, and post-award monitoring.</a:t>
            </a:r>
            <a:endParaRPr/>
          </a:p>
        </p:txBody>
      </p:sp>
      <p:sp>
        <p:nvSpPr>
          <p:cNvPr id="1462" name="Google Shape;1462;g362343476f6_0_2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60f98a9c26_0_1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360f98a9c26_0_1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Services should serve real user needs—whether that’s the public or internal stakeholders. Good acquisition work ensures these users are kept in mind through every stage.</a:t>
            </a:r>
            <a:endParaRPr/>
          </a:p>
        </p:txBody>
      </p:sp>
      <p:sp>
        <p:nvSpPr>
          <p:cNvPr id="560" name="Google Shape;560;g360f98a9c26_0_1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3634d1e63c3_1_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9" name="Google Shape;1469;g3634d1e63c3_1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Facilitator themes to look for:</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Require integration with agency IAM/SIEM</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Define patching and vulnerability management processes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Reference federal standards explicitly (e.g., NIST 800-53)</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Include performance metrics tied to security practices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 in security testing and validation checkpoints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70" name="Google Shape;1470;g3634d1e63c3_1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363e3af76c0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8" name="Google Shape;1478;g363e3af76c0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Today’s session will explore the </a:t>
            </a:r>
            <a:r>
              <a:rPr lang="en" i="1">
                <a:solidFill>
                  <a:schemeClr val="dk1"/>
                </a:solidFill>
              </a:rPr>
              <a:t>what</a:t>
            </a:r>
            <a:r>
              <a:rPr lang="en">
                <a:solidFill>
                  <a:schemeClr val="dk1"/>
                </a:solidFill>
              </a:rPr>
              <a:t>, </a:t>
            </a:r>
            <a:r>
              <a:rPr lang="en" i="1">
                <a:solidFill>
                  <a:schemeClr val="dk1"/>
                </a:solidFill>
              </a:rPr>
              <a:t>why</a:t>
            </a:r>
            <a:r>
              <a:rPr lang="en">
                <a:solidFill>
                  <a:schemeClr val="dk1"/>
                </a:solidFill>
              </a:rPr>
              <a:t>, and </a:t>
            </a:r>
            <a:r>
              <a:rPr lang="en" i="1">
                <a:solidFill>
                  <a:schemeClr val="dk1"/>
                </a:solidFill>
              </a:rPr>
              <a:t>how</a:t>
            </a:r>
            <a:r>
              <a:rPr lang="en">
                <a:solidFill>
                  <a:schemeClr val="dk1"/>
                </a:solidFill>
              </a:rPr>
              <a:t> of accessibility in federal acquisitions. We’ll cover who is impacted, what the law requires, and how procurement teams can ensure the products and services they buy meet accessibility standards.</a:t>
            </a:r>
            <a:endParaRPr/>
          </a:p>
        </p:txBody>
      </p:sp>
      <p:sp>
        <p:nvSpPr>
          <p:cNvPr id="1479" name="Google Shape;1479;g363e3af76c0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363e3af76c0_0_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4" name="Google Shape;1484;g363e3af76c0_0_1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Digital accessibility ensures that everyone, including people with disabilities, can access and interact with digital content. Without it, we risk excluding individuals from jobs, services, and information. Accessibility benefits many—think older adults, people with temporary injuries, or situational limitations.</a:t>
            </a:r>
            <a:endParaRPr/>
          </a:p>
        </p:txBody>
      </p:sp>
      <p:sp>
        <p:nvSpPr>
          <p:cNvPr id="1485" name="Google Shape;1485;g363e3af76c0_0_1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363e3af76c0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2" name="Google Shape;1492;g363e3af76c0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Disabilities don’t all look the same. Understanding the range of experiences—from permanent to situational—helps us design and procure technology that works for the widest group possible.</a:t>
            </a:r>
            <a:endParaRPr/>
          </a:p>
        </p:txBody>
      </p:sp>
      <p:sp>
        <p:nvSpPr>
          <p:cNvPr id="1493" name="Google Shape;1493;g363e3af76c0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63e3af76c0_0_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0" name="Google Shape;1500;g363e3af76c0_0_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Barriers can appear in content, structure, or function. Assistive technology bridges some gaps, but it’s most effective when the underlying product is designed with accessibility in mind from the start.</a:t>
            </a:r>
            <a:endParaRPr/>
          </a:p>
        </p:txBody>
      </p:sp>
      <p:sp>
        <p:nvSpPr>
          <p:cNvPr id="1501" name="Google Shape;1501;g363e3af76c0_0_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363e3af76c0_0_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8" name="Google Shape;1508;g363e3af76c0_0_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 procurement, accessibility is about making sure digital tools serve both employees and the public—without leaving anyone behind.</a:t>
            </a:r>
            <a:endParaRPr/>
          </a:p>
        </p:txBody>
      </p:sp>
      <p:sp>
        <p:nvSpPr>
          <p:cNvPr id="1509" name="Google Shape;1509;g363e3af76c0_0_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363e3af76c0_0_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6" name="Google Shape;1516;g363e3af76c0_0_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Section 508 is not optional—it’s a legal requirement. It sets technical benchmarks that all procured ICT must meet, and these standards evolve as technology advances.</a:t>
            </a:r>
            <a:endParaRPr/>
          </a:p>
        </p:txBody>
      </p:sp>
      <p:sp>
        <p:nvSpPr>
          <p:cNvPr id="1517" name="Google Shape;1517;g363e3af76c0_0_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363e3af76c0_0_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4" name="Google Shape;1524;g363e3af76c0_0_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ACRs and VPATs are key tools, but remember—they’re vendor attestations. You must validate them through technical evaluation and, ideally, user testing.</a:t>
            </a:r>
            <a:endParaRPr/>
          </a:p>
        </p:txBody>
      </p:sp>
      <p:sp>
        <p:nvSpPr>
          <p:cNvPr id="1525" name="Google Shape;1525;g363e3af76c0_0_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363e3af76c0_0_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2" name="Google Shape;1532;g363e3af76c0_0_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Accessibility isn’t a checkbox—it’s a process. Embedding it in every acquisition phase ensures ongoing compliance and usability.</a:t>
            </a:r>
            <a:endParaRPr/>
          </a:p>
        </p:txBody>
      </p:sp>
      <p:sp>
        <p:nvSpPr>
          <p:cNvPr id="1533" name="Google Shape;1533;g363e3af76c0_0_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363e3af76c0_0_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g363e3af76c0_0_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step-by-step approach keeps accessibility front and center throughout procurement.</a:t>
            </a:r>
            <a:endParaRPr/>
          </a:p>
        </p:txBody>
      </p:sp>
      <p:sp>
        <p:nvSpPr>
          <p:cNvPr id="1541" name="Google Shape;1541;g363e3af76c0_0_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60f98a9c26_0_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360f98a9c26_0_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g360f98a9c26_0_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363e3af76c0_0_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8" name="Google Shape;1548;g363e3af76c0_0_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If no fully compliant product exists, choose the one closest to compliance—and document why. This protects your procurement from disputes.</a:t>
            </a:r>
            <a:endParaRPr/>
          </a:p>
        </p:txBody>
      </p:sp>
      <p:sp>
        <p:nvSpPr>
          <p:cNvPr id="1549" name="Google Shape;1549;g363e3af76c0_0_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363e3af76c0_0_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6" name="Google Shape;1556;g363e3af76c0_0_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Misunderstandings can lead to noncompliance. Always verify accessibility and remember—it’s about inclusive design for all users.</a:t>
            </a:r>
            <a:endParaRPr/>
          </a:p>
        </p:txBody>
      </p:sp>
      <p:sp>
        <p:nvSpPr>
          <p:cNvPr id="1557" name="Google Shape;1557;g363e3af76c0_0_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363e3af76c0_0_1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4" name="Google Shape;1564;g363e3af76c0_0_1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Procurement professionals are gatekeepers for accessibility. Your decisions directly impact who can access and benefit from government services.</a:t>
            </a:r>
            <a:endParaRPr/>
          </a:p>
        </p:txBody>
      </p:sp>
      <p:sp>
        <p:nvSpPr>
          <p:cNvPr id="1565" name="Google Shape;1565;g363e3af76c0_0_1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363e3af76c0_0_1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2" name="Google Shape;1572;g363e3af76c0_0_1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Use these tools to define requirements, test products, and ensure accessibility is built into your procurement process.</a:t>
            </a:r>
            <a:endParaRPr/>
          </a:p>
        </p:txBody>
      </p:sp>
      <p:sp>
        <p:nvSpPr>
          <p:cNvPr id="1573" name="Google Shape;1573;g363e3af76c0_0_1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363e3af76c0_0_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 name="Google Shape;1584;g363e3af76c0_0_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 Today we’re diving into Open Source Software—OSS—and its role in federal digital services.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not just a tech buzzword—it’s foundational to how modern government services are being built. We’ll explore what OSS is, why it matters for federal procurement, security considerations, and how to evaluate and procure it effectively.</a:t>
            </a:r>
            <a:endParaRPr>
              <a:solidFill>
                <a:schemeClr val="dk1"/>
              </a:solidFill>
            </a:endParaRPr>
          </a:p>
          <a:p>
            <a:pPr marL="0" lvl="0" indent="0" algn="l" rtl="0">
              <a:spcBef>
                <a:spcPts val="0"/>
              </a:spcBef>
              <a:spcAft>
                <a:spcPts val="0"/>
              </a:spcAft>
              <a:buNone/>
            </a:pPr>
            <a:endParaRPr/>
          </a:p>
        </p:txBody>
      </p:sp>
      <p:sp>
        <p:nvSpPr>
          <p:cNvPr id="1585" name="Google Shape;1585;g363e3af76c0_0_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6439ada1cd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g36439ada1cd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Speaker notes: Let’s start with the basics—what is OSS?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Think of the source code as the recipe for the software. With OSS, that recipe is openly available—you can view it, modify it, and share it. Most OSS licenses require you to share your modifications under the same terms. And it’s often maintained by a community, not a single company.</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Keep in mind—OSS isn’t a free-for-all. It’s governed by licenses and community norms, and we’ll circle back to that later.</a:t>
            </a:r>
            <a:endParaRPr>
              <a:solidFill>
                <a:schemeClr val="dk1"/>
              </a:solidFill>
            </a:endParaRPr>
          </a:p>
          <a:p>
            <a:pPr marL="0" lvl="0" indent="0" algn="l" rtl="0">
              <a:spcBef>
                <a:spcPts val="0"/>
              </a:spcBef>
              <a:spcAft>
                <a:spcPts val="0"/>
              </a:spcAft>
              <a:buNone/>
            </a:pPr>
            <a:endParaRPr/>
          </a:p>
        </p:txBody>
      </p:sp>
      <p:sp>
        <p:nvSpPr>
          <p:cNvPr id="1591" name="Google Shape;1591;g36439ada1cd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6439ada1cd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8" name="Google Shape;1598;g36439ada1cd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You’ve already interacted with OSS today—whether you know it or not.</a:t>
            </a:r>
            <a:br>
              <a:rPr lang="en">
                <a:solidFill>
                  <a:schemeClr val="dk1"/>
                </a:solidFill>
              </a:rPr>
            </a:br>
            <a:endParaRPr>
              <a:solidFill>
                <a:schemeClr val="dk1"/>
              </a:solidFill>
            </a:endParaRPr>
          </a:p>
          <a:p>
            <a:pPr marL="0" lvl="0" indent="0" algn="l" rtl="0">
              <a:spcBef>
                <a:spcPts val="0"/>
              </a:spcBef>
              <a:spcAft>
                <a:spcPts val="0"/>
              </a:spcAft>
              <a:buNone/>
            </a:pPr>
            <a:r>
              <a:rPr lang="en">
                <a:solidFill>
                  <a:schemeClr val="dk1"/>
                </a:solidFill>
              </a:rPr>
              <a:t>It powers billions of devices and much of the internet: Android phones, Netflix runs on FreeBSD, most servers run Linux, and code-sharing happens on GitHub. It’s not just tech startups—Fortune 500 companies and governments rely on it.</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Which of these examples surprises you most?</a:t>
            </a:r>
            <a:endParaRPr>
              <a:solidFill>
                <a:schemeClr val="dk1"/>
              </a:solidFill>
            </a:endParaRPr>
          </a:p>
          <a:p>
            <a:pPr marL="0" lvl="0" indent="0" algn="l" rtl="0">
              <a:spcBef>
                <a:spcPts val="0"/>
              </a:spcBef>
              <a:spcAft>
                <a:spcPts val="0"/>
              </a:spcAft>
              <a:buNone/>
            </a:pPr>
            <a:endParaRPr/>
          </a:p>
        </p:txBody>
      </p:sp>
      <p:sp>
        <p:nvSpPr>
          <p:cNvPr id="1599" name="Google Shape;1599;g36439ada1cd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36439ada1cd_0_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g36439ada1cd_0_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So why does OSS matter for acquisition professionals?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can deliver cost savings, spur innovation, and reduce dependence on a single vendor. The FAR actually classifies OSS as COTS software, which makes it easier to acquire. Plus, federal policy—the Source Code Policy and SHARE IT Act—actively encourages reuse and sharing.</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isn’t fringe policy—it’s mainstream and supported.</a:t>
            </a:r>
            <a:endParaRPr>
              <a:solidFill>
                <a:schemeClr val="dk1"/>
              </a:solidFill>
            </a:endParaRPr>
          </a:p>
          <a:p>
            <a:pPr marL="0" lvl="0" indent="0" algn="l" rtl="0">
              <a:spcBef>
                <a:spcPts val="0"/>
              </a:spcBef>
              <a:spcAft>
                <a:spcPts val="0"/>
              </a:spcAft>
              <a:buNone/>
            </a:pPr>
            <a:endParaRPr/>
          </a:p>
        </p:txBody>
      </p:sp>
      <p:sp>
        <p:nvSpPr>
          <p:cNvPr id="1607" name="Google Shape;1607;g36439ada1cd_0_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6439ada1cd_0_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g36439ada1cd_0_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Security is often the first concern people raise.</a:t>
            </a:r>
            <a:br>
              <a:rPr lang="en">
                <a:solidFill>
                  <a:schemeClr val="dk1"/>
                </a:solidFill>
              </a:rPr>
            </a:br>
            <a:endParaRPr>
              <a:solidFill>
                <a:schemeClr val="dk1"/>
              </a:solidFill>
            </a:endParaRPr>
          </a:p>
          <a:p>
            <a:pPr marL="0" lvl="0" indent="0" algn="l" rtl="0">
              <a:spcBef>
                <a:spcPts val="0"/>
              </a:spcBef>
              <a:spcAft>
                <a:spcPts val="0"/>
              </a:spcAft>
              <a:buSzPts val="1100"/>
              <a:buNone/>
            </a:pPr>
            <a:r>
              <a:rPr lang="en">
                <a:solidFill>
                  <a:schemeClr val="dk1"/>
                </a:solidFill>
              </a:rPr>
              <a:t>One myth is that OSS is insecure because it’s open. In reality, openness means more eyes can spot and fix vulnerabilities faster. The key is proper maintenance—encryption, authentication, updates, audits. The DoD’s Iron Bank is a great example of how the government is securing OSS.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security benefits do you see in this open review model?</a:t>
            </a:r>
            <a:endParaRPr>
              <a:solidFill>
                <a:schemeClr val="dk1"/>
              </a:solidFill>
            </a:endParaRPr>
          </a:p>
          <a:p>
            <a:pPr marL="0" lvl="0" indent="0" algn="l" rtl="0">
              <a:spcBef>
                <a:spcPts val="0"/>
              </a:spcBef>
              <a:spcAft>
                <a:spcPts val="0"/>
              </a:spcAft>
              <a:buNone/>
            </a:pPr>
            <a:endParaRPr/>
          </a:p>
        </p:txBody>
      </p:sp>
      <p:sp>
        <p:nvSpPr>
          <p:cNvPr id="1615" name="Google Shape;1615;g36439ada1cd_0_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6439ada1cd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2" name="Google Shape;1622;g36439ada1cd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Another misconception—‘free’ means no cost.</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there’s no license fee, you’ll have costs for customization, support, hosting, and updates. The good news—you avoid vendor lock-in if you plan ahead. Keep control of your data and migration options.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Think about a project you’ve worked on—what ongoing costs might OSS have replaced or reduced?”</a:t>
            </a:r>
            <a:endParaRPr>
              <a:solidFill>
                <a:schemeClr val="dk1"/>
              </a:solidFill>
            </a:endParaRPr>
          </a:p>
          <a:p>
            <a:pPr marL="0" lvl="0" indent="0" algn="l" rtl="0">
              <a:spcBef>
                <a:spcPts val="0"/>
              </a:spcBef>
              <a:spcAft>
                <a:spcPts val="0"/>
              </a:spcAft>
              <a:buNone/>
            </a:pPr>
            <a:endParaRPr/>
          </a:p>
        </p:txBody>
      </p:sp>
      <p:sp>
        <p:nvSpPr>
          <p:cNvPr id="1623" name="Google Shape;1623;g36439ada1cd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62343476f6_0_2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362343476f6_0_2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362343476f6_0_2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6439ada1cd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36439ada1c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002F43"/>
                </a:solidFill>
              </a:rPr>
              <a:t>There are costs associated with every phase of a software deployment.  If the vendor doesn’t call them out, ask. If they’re not clear, ask.</a:t>
            </a:r>
            <a:endParaRPr>
              <a:solidFill>
                <a:srgbClr val="002F43"/>
              </a:solidFill>
            </a:endParaRPr>
          </a:p>
          <a:p>
            <a:pPr marL="0" lvl="0" indent="0" algn="l" rtl="0">
              <a:lnSpc>
                <a:spcPct val="115000"/>
              </a:lnSpc>
              <a:spcBef>
                <a:spcPts val="0"/>
              </a:spcBef>
              <a:spcAft>
                <a:spcPts val="0"/>
              </a:spcAft>
              <a:buClr>
                <a:schemeClr val="dk1"/>
              </a:buClr>
              <a:buSzPts val="1100"/>
              <a:buFont typeface="Arial"/>
              <a:buNone/>
            </a:pP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Initial price (cost to host it). - usually free or nominal</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Evaluation period - what will it take to get the product through an evaluation and or review period?</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Once the decision is made to proceed with it, how will it be deployed throughout the organization?</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How will the data be managed?  Where is it stored?  How is it backed up and otherwise protected?  How do these cost evolve over time?  As an example, consider that doing all this for a few gigabytes of data today involves one set of practices, but a few terabytes tomorrow may be a whole different story.</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How will users be trained?  Will the users always just people entering data.  Is special training required for certain types of users?</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What are the recurring costs?  Think about backups?  Think about the cost for moving big blocks of data from one location to another.  Think about changes required whenever there are new updated or new standards are announced.</a:t>
            </a:r>
            <a:endParaRPr>
              <a:solidFill>
                <a:srgbClr val="002F43"/>
              </a:solidFill>
            </a:endParaRPr>
          </a:p>
          <a:p>
            <a:pPr marL="0" lvl="0" indent="0" algn="l" rtl="0">
              <a:lnSpc>
                <a:spcPct val="115000"/>
              </a:lnSpc>
              <a:spcBef>
                <a:spcPts val="0"/>
              </a:spcBef>
              <a:spcAft>
                <a:spcPts val="0"/>
              </a:spcAft>
              <a:buClr>
                <a:schemeClr val="dk1"/>
              </a:buClr>
              <a:buSzPts val="1100"/>
              <a:buFont typeface="Arial"/>
              <a:buNone/>
            </a:pPr>
            <a:endParaRPr>
              <a:solidFill>
                <a:srgbClr val="002F43"/>
              </a:solidFill>
            </a:endParaRPr>
          </a:p>
          <a:p>
            <a:pPr marL="0" lvl="0" indent="0" algn="l" rtl="0">
              <a:lnSpc>
                <a:spcPct val="115000"/>
              </a:lnSpc>
              <a:spcBef>
                <a:spcPts val="0"/>
              </a:spcBef>
              <a:spcAft>
                <a:spcPts val="0"/>
              </a:spcAft>
              <a:buClr>
                <a:schemeClr val="dk1"/>
              </a:buClr>
              <a:buSzPts val="1100"/>
              <a:buFont typeface="Arial"/>
              <a:buNone/>
            </a:pPr>
            <a:r>
              <a:rPr lang="en">
                <a:solidFill>
                  <a:srgbClr val="002F43"/>
                </a:solidFill>
              </a:rPr>
              <a:t>In a nutshell the total costs in the long run  are often much more than the initial cost.</a:t>
            </a:r>
            <a:endParaRPr>
              <a:solidFill>
                <a:srgbClr val="002F43"/>
              </a:solidFill>
            </a:endParaRPr>
          </a:p>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36439ada1cd_0_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4" name="Google Shape;1654;g36439ada1cd_0_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Let’s walk through the acquisition lifecycle with OSS in mind.</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Market Research: Look at community health, licensing terms.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Solicitation: Avoid requirements that unintentionally exclude OSS.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Proposal Review: Check licensing and vendor’s OSS contributions.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Post-Award: Track maintenance and compliance.</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Where in your current process could these checks make the biggest difference?</a:t>
            </a:r>
            <a:endParaRPr>
              <a:solidFill>
                <a:schemeClr val="dk1"/>
              </a:solidFill>
            </a:endParaRPr>
          </a:p>
          <a:p>
            <a:pPr marL="0" lvl="0" indent="0" algn="l" rtl="0">
              <a:spcBef>
                <a:spcPts val="0"/>
              </a:spcBef>
              <a:spcAft>
                <a:spcPts val="0"/>
              </a:spcAft>
              <a:buNone/>
            </a:pPr>
            <a:endParaRPr/>
          </a:p>
        </p:txBody>
      </p:sp>
      <p:sp>
        <p:nvSpPr>
          <p:cNvPr id="1655" name="Google Shape;1655;g36439ada1cd_0_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36439ada1cd_0_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g36439ada1cd_0_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Let’s wrap up with the big picture.</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OSS is everywhere, and federal policy supports its adoption. Security can be a strength if you follow best practices. ‘Free’ means different costs, not no costs. And thoughtful procurement helps you avoid lock-in and maximize benefits.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What’s one area in your work where OSS could be a viable solution?</a:t>
            </a:r>
            <a:endParaRPr>
              <a:solidFill>
                <a:schemeClr val="dk1"/>
              </a:solidFill>
            </a:endParaRPr>
          </a:p>
          <a:p>
            <a:pPr marL="0" lvl="0" indent="0" algn="l" rtl="0">
              <a:spcBef>
                <a:spcPts val="0"/>
              </a:spcBef>
              <a:spcAft>
                <a:spcPts val="0"/>
              </a:spcAft>
              <a:buNone/>
            </a:pPr>
            <a:endParaRPr/>
          </a:p>
        </p:txBody>
      </p:sp>
      <p:sp>
        <p:nvSpPr>
          <p:cNvPr id="1663" name="Google Shape;1663;g36439ada1cd_0_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66a562c0f1_0_1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66a562c0f1_0_1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366a562c0f1_0_1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66a562c0f1_0_1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66a562c0f1_0_1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1" name="Google Shape;831;g366a562c0f1_0_1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154</a:t>
            </a:fld>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60f98a9c26_0_8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360f98a9c26_0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360f98a9c26_0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60f98a9c26_0_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360f98a9c26_0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r>
              <a:rPr lang="en"/>
              <a:t> Many government teams—and their partners—contribute to advancing digital delivery. These groups create resources, prototypes, and momentum for modern practices.</a:t>
            </a:r>
            <a:endParaRPr/>
          </a:p>
        </p:txBody>
      </p:sp>
      <p:sp>
        <p:nvSpPr>
          <p:cNvPr id="592" name="Google Shape;592;g360f98a9c26_0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647d328d13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3647d328d13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Now we’re going to dive into an activity called </a:t>
            </a:r>
            <a:r>
              <a:rPr lang="en" i="1">
                <a:solidFill>
                  <a:schemeClr val="dk1"/>
                </a:solidFill>
              </a:rPr>
              <a:t>Who’s Who of Digital Services Teams</a:t>
            </a:r>
            <a:r>
              <a:rPr lang="en">
                <a:solidFill>
                  <a:schemeClr val="dk1"/>
                </a:solidFill>
              </a:rPr>
              <a:t>. The goal is to start recognizing the landscape of digital-native teams across government. By learning what they do, how they’re structured, and the kinds of projects they work on, you’ll see how they might show up as partners, stakeholders, or end users in your acquisitions.</a:t>
            </a:r>
            <a:endParaRPr/>
          </a:p>
          <a:p>
            <a:pPr marL="0" lvl="0" indent="0" algn="l" rtl="0">
              <a:spcBef>
                <a:spcPts val="0"/>
              </a:spcBef>
              <a:spcAft>
                <a:spcPts val="0"/>
              </a:spcAft>
              <a:buNone/>
            </a:pPr>
            <a:endParaRPr/>
          </a:p>
        </p:txBody>
      </p:sp>
      <p:sp>
        <p:nvSpPr>
          <p:cNvPr id="604" name="Google Shape;604;g3647d328d13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647d328d13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3647d328d13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I’ll take a few minutes to show you the DST Tracker, where you’ll explore these teams. You can filter by federal or state, see team maturity, and browse projects. I’ll walk through one example so you get a sense of what to look for.</a:t>
            </a:r>
          </a:p>
          <a:p>
            <a:pPr marL="0" lvl="0" indent="0" algn="l" rtl="0">
              <a:spcBef>
                <a:spcPts val="0"/>
              </a:spcBef>
              <a:spcAft>
                <a:spcPts val="0"/>
              </a:spcAft>
              <a:buNone/>
            </a:pPr>
            <a:endParaRPr lang="en">
              <a:solidFill>
                <a:schemeClr val="dk1"/>
              </a:solidFill>
            </a:endParaRPr>
          </a:p>
          <a:p>
            <a:pPr marL="0" lvl="0" indent="0" algn="l" rtl="0">
              <a:spcBef>
                <a:spcPts val="0"/>
              </a:spcBef>
              <a:spcAft>
                <a:spcPts val="0"/>
              </a:spcAft>
              <a:buNone/>
            </a:pPr>
            <a:r>
              <a:rPr lang="en-US" sz="1100" b="0" i="0" u="none" strike="noStrike" cap="none">
                <a:solidFill>
                  <a:srgbClr val="000000"/>
                </a:solidFill>
                <a:effectLst/>
                <a:latin typeface="Arial"/>
                <a:ea typeface="Arial"/>
                <a:cs typeface="Arial"/>
                <a:sym typeface="Arial"/>
              </a:rPr>
              <a:t>https://digitalgovernmenthub.org/publications/dsn-dst-tracker/ </a:t>
            </a:r>
            <a:endParaRPr/>
          </a:p>
        </p:txBody>
      </p:sp>
      <p:sp>
        <p:nvSpPr>
          <p:cNvPr id="614" name="Google Shape;614;g3647d328d13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4221800990_4_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4221800990_4_10: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4221800990_4_10: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647d328d13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g3647d328d13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Once you’re in breakout rooms, your group will pick one DST to explore. Review their mission, structure, and projects. Look at how they deliver, who they partner with, and what they share publicly. Use the template provided to capture your notes.</a:t>
            </a:r>
            <a:endParaRPr/>
          </a:p>
          <a:p>
            <a:pPr marL="0" lvl="0" indent="0" algn="l" rtl="0">
              <a:spcBef>
                <a:spcPts val="0"/>
              </a:spcBef>
              <a:spcAft>
                <a:spcPts val="0"/>
              </a:spcAft>
              <a:buNone/>
            </a:pPr>
            <a:endParaRPr/>
          </a:p>
          <a:p>
            <a:pPr marL="0" lvl="0" indent="0" algn="l" rtl="0">
              <a:spcBef>
                <a:spcPts val="0"/>
              </a:spcBef>
              <a:spcAft>
                <a:spcPts val="0"/>
              </a:spcAft>
              <a:buNone/>
            </a:pPr>
            <a:r>
              <a:rPr lang="en"/>
              <a:t>20 minutes for breakout rooms</a:t>
            </a:r>
            <a:endParaRPr/>
          </a:p>
          <a:p>
            <a:pPr marL="0" lvl="0" indent="0" algn="l" rtl="0">
              <a:spcBef>
                <a:spcPts val="0"/>
              </a:spcBef>
              <a:spcAft>
                <a:spcPts val="0"/>
              </a:spcAft>
              <a:buNone/>
            </a:pPr>
            <a:endParaRPr/>
          </a:p>
        </p:txBody>
      </p:sp>
      <p:sp>
        <p:nvSpPr>
          <p:cNvPr id="623" name="Google Shape;623;g3647d328d13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647d328d13_0_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g3647d328d13_0_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This template will guide your breakout conversation. You don’t need to capture everything—focus on what’s most interesting or relevant to your group.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You’ll have 20 minutes in groups of 3–5. Use the tracker, select your DST, and fill in the template. We’ll pop into rooms to answer questions or offer guidance.</a:t>
            </a:r>
            <a:endParaRPr/>
          </a:p>
        </p:txBody>
      </p:sp>
      <p:sp>
        <p:nvSpPr>
          <p:cNvPr id="632" name="Google Shape;632;g3647d328d13_0_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647d328d13_0_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g3647d328d13_0_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“After breakouts, each group will have 5 minutes to share highlights. We’d love to hear not just the facts, but what caught your attention or surprised you, and how it connects back to your own procurement experience.</a:t>
            </a:r>
            <a:endParaRPr/>
          </a:p>
          <a:p>
            <a:pPr marL="0" lvl="0" indent="0" algn="l" rtl="0">
              <a:spcBef>
                <a:spcPts val="0"/>
              </a:spcBef>
              <a:spcAft>
                <a:spcPts val="0"/>
              </a:spcAft>
              <a:buNone/>
            </a:pPr>
            <a:endParaRPr/>
          </a:p>
          <a:p>
            <a:pPr marL="0" lvl="0" indent="0" algn="l" rtl="0">
              <a:spcBef>
                <a:spcPts val="0"/>
              </a:spcBef>
              <a:spcAft>
                <a:spcPts val="0"/>
              </a:spcAft>
              <a:buNone/>
            </a:pPr>
            <a:r>
              <a:rPr lang="en"/>
              <a:t>20 minutes for group report outs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41" name="Google Shape;641;g3647d328d13_0_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647d328d13_0_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g3647d328d13_0_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10 minutes</a:t>
            </a:r>
            <a:endParaRPr/>
          </a:p>
          <a:p>
            <a:pPr marL="0" lvl="0" indent="0" algn="l" rtl="0">
              <a:spcBef>
                <a:spcPts val="0"/>
              </a:spcBef>
              <a:spcAft>
                <a:spcPts val="0"/>
              </a:spcAft>
              <a:buNone/>
            </a:pPr>
            <a:endParaRPr/>
          </a:p>
          <a:p>
            <a:pPr marL="0" lvl="0" indent="0" algn="l" rtl="0">
              <a:spcBef>
                <a:spcPts val="0"/>
              </a:spcBef>
              <a:spcAft>
                <a:spcPts val="0"/>
              </a:spcAft>
              <a:buNone/>
            </a:pPr>
            <a:r>
              <a:rPr lang="en"/>
              <a:t>To wrap up, we’ll reflect as a full group. </a:t>
            </a:r>
            <a:endParaRPr/>
          </a:p>
          <a:p>
            <a:pPr marL="457200" lvl="0" indent="-298450" algn="l" rtl="0">
              <a:spcBef>
                <a:spcPts val="0"/>
              </a:spcBef>
              <a:spcAft>
                <a:spcPts val="0"/>
              </a:spcAft>
              <a:buSzPts val="1100"/>
              <a:buChar char="●"/>
            </a:pPr>
            <a:r>
              <a:rPr lang="en"/>
              <a:t>What similarities or differences stood out? </a:t>
            </a:r>
            <a:endParaRPr/>
          </a:p>
          <a:p>
            <a:pPr marL="457200" lvl="0" indent="-298450" algn="l" rtl="0">
              <a:spcBef>
                <a:spcPts val="0"/>
              </a:spcBef>
              <a:spcAft>
                <a:spcPts val="0"/>
              </a:spcAft>
              <a:buSzPts val="1100"/>
              <a:buChar char="●"/>
            </a:pPr>
            <a:r>
              <a:rPr lang="en"/>
              <a:t>Were there any practices or strategies worth carrying into your own acquisitions? </a:t>
            </a:r>
            <a:endParaRPr/>
          </a:p>
          <a:p>
            <a:pPr marL="457200" lvl="0" indent="-298450" algn="l" rtl="0">
              <a:spcBef>
                <a:spcPts val="0"/>
              </a:spcBef>
              <a:spcAft>
                <a:spcPts val="0"/>
              </a:spcAft>
              <a:buSzPts val="1100"/>
              <a:buChar char="●"/>
            </a:pPr>
            <a:r>
              <a:rPr lang="en"/>
              <a:t>And how might knowing about these teams change how you think about procurement or collaboration?</a:t>
            </a:r>
            <a:endParaRPr/>
          </a:p>
          <a:p>
            <a:pPr marL="0" lvl="0" indent="0" algn="l" rtl="0">
              <a:spcBef>
                <a:spcPts val="0"/>
              </a:spcBef>
              <a:spcAft>
                <a:spcPts val="0"/>
              </a:spcAft>
              <a:buNone/>
            </a:pPr>
            <a:endParaRPr/>
          </a:p>
        </p:txBody>
      </p:sp>
      <p:sp>
        <p:nvSpPr>
          <p:cNvPr id="650" name="Google Shape;650;g3647d328d13_0_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36c69bf8f7d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36c69bf8f7d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endParaRPr/>
          </a:p>
        </p:txBody>
      </p:sp>
      <p:sp>
        <p:nvSpPr>
          <p:cNvPr id="600" name="Google Shape;600;g36c69bf8f7d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60f98a9c26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60f98a9c2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Welcome! In this session, we’ll look at practical ways to design and develop digital services that truly meet user needs. We’ll touch on strategies, real-world practices, and government tools you can apply.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60fa1fd67e_0_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360fa1fd67e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360fa1fd67e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67e9928253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367e9928253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367e9928253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60f98a9c26_0_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360f98a9c26_0_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The pace of change in tech—and public expectations—means government needs new ways to work. We’ll focus on development strategies that make services more effective and user-centered.</a:t>
            </a:r>
            <a:endParaRPr/>
          </a:p>
        </p:txBody>
      </p:sp>
      <p:sp>
        <p:nvSpPr>
          <p:cNvPr id="627" name="Google Shape;627;g360f98a9c26_0_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60fa1fd67e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360fa1fd67e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Every digital service should begin with understanding what people need. This is the foundation of Play 1 in the U.S. Digital Service Playbook—and the common denominator of successful projects.</a:t>
            </a:r>
            <a:endParaRPr/>
          </a:p>
        </p:txBody>
      </p:sp>
      <p:sp>
        <p:nvSpPr>
          <p:cNvPr id="635" name="Google Shape;635;g360fa1fd67e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60f98a9c26_0_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g360f98a9c26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These are our learning objectives for the module. As we go through each section, think about how these concepts connect to your own role and the challenges your agency faces.</a:t>
            </a:r>
            <a:endParaRPr/>
          </a:p>
          <a:p>
            <a:pPr marL="0" lvl="0" indent="0" algn="l" rtl="0">
              <a:spcBef>
                <a:spcPts val="0"/>
              </a:spcBef>
              <a:spcAft>
                <a:spcPts val="0"/>
              </a:spcAft>
              <a:buNone/>
            </a:pPr>
            <a:endParaRPr/>
          </a:p>
        </p:txBody>
      </p:sp>
      <p:sp>
        <p:nvSpPr>
          <p:cNvPr id="481" name="Google Shape;481;g360f98a9c26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362343476f6_0_2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362343476f6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Let’s reflect. Think about examples where agencies or companies focused on users—and where they didn’t. What were the outcomes? This sets the stage for understanding why this work matters.</a:t>
            </a:r>
            <a:endParaRPr/>
          </a:p>
        </p:txBody>
      </p:sp>
      <p:sp>
        <p:nvSpPr>
          <p:cNvPr id="643" name="Google Shape;643;g362343476f6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60f98a9c26_0_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360f98a9c26_0_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This comic captures the reality of many projects. We often design from assumptions, not evidence. Good user-centered design aims to close that gap.</a:t>
            </a:r>
            <a:endParaRPr/>
          </a:p>
        </p:txBody>
      </p:sp>
      <p:sp>
        <p:nvSpPr>
          <p:cNvPr id="652" name="Google Shape;652;g360f98a9c26_0_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60fa1fd67e_0_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360fa1fd67e_0_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To understand what users need, you have to talk to them—and not just once. Combine interviews and data to uncover real goals and challenges.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Testing shouldn’t wait until the end. Early and continuous feedback helps catch problems and adapt quickly—saving time and increasing success.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Document what you learn. It’s not just helpful—it’s essential for bringing the whole team along and making better decisions.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Let user needs shape your backlog. This ensures that what gets built is relevant and useful, not just what was easiest to write into a contract.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1200"/>
              </a:spcAft>
              <a:buClr>
                <a:schemeClr val="dk1"/>
              </a:buClr>
              <a:buSzPts val="1100"/>
              <a:buFont typeface="Arial"/>
              <a:buNone/>
            </a:pPr>
            <a:endParaRPr sz="1200">
              <a:solidFill>
                <a:srgbClr val="1B1B1B"/>
              </a:solidFill>
              <a:latin typeface="Nunito"/>
              <a:ea typeface="Nunito"/>
              <a:cs typeface="Nunito"/>
              <a:sym typeface="Nunito"/>
            </a:endParaRPr>
          </a:p>
        </p:txBody>
      </p:sp>
      <p:sp>
        <p:nvSpPr>
          <p:cNvPr id="660" name="Google Shape;660;g360fa1fd67e_0_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60fa1fd67e_0_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g360fa1fd67e_0_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Speaker Notes:</a:t>
            </a:r>
            <a:r>
              <a:rPr lang="en" sz="1200">
                <a:solidFill>
                  <a:srgbClr val="1B1B1B"/>
                </a:solidFill>
                <a:latin typeface="Nunito"/>
                <a:ea typeface="Nunito"/>
                <a:cs typeface="Nunito"/>
                <a:sym typeface="Nunito"/>
              </a:rPr>
              <a:t> Let’s talk about Lean Startup and how it connects to digital service delivery. </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Lean Startup is a method that emphasizes building products through rapid experimentation, learning directly from users, and continuously refining based on what you learn. The goal is to avoid investing a lot of time and resources into something users may not actually want or need.</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A key concept in Lean Startup is the Minimum Viable Product, or MVP. An MVP is the simplest version of a product that still delivers real value to users. It’s not a prototype or mockup—it’s something functional, but stripped down to its core features.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The purpose of the MVP is to test assumptions about user needs and gather feedback quickly. This lets you validate whether you're on the right track before committing to full-scale development.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So in government digital services, using an MVP approach can help teams build smarter and deliver better outcomes with less waste.</a:t>
            </a:r>
            <a:endParaRPr sz="1200">
              <a:solidFill>
                <a:srgbClr val="1B1B1B"/>
              </a:solidFill>
              <a:latin typeface="Nunito"/>
              <a:ea typeface="Nunito"/>
              <a:cs typeface="Nunito"/>
              <a:sym typeface="Nunito"/>
            </a:endParaRPr>
          </a:p>
          <a:p>
            <a:pPr marL="914400" lvl="1"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Reduces risk and waste of resources.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Focuses on user needs and data-driven decisions.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rapid learning and iteration.</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Example: The Department of Education’s college scorecard prototype.</a:t>
            </a:r>
            <a:endParaRPr/>
          </a:p>
        </p:txBody>
      </p:sp>
      <p:sp>
        <p:nvSpPr>
          <p:cNvPr id="674" name="Google Shape;674;g360fa1fd67e_0_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60f98a9c26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g360f98a9c26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defined what an MVP is, let’s talk about what it actually looks like in practice. One important thing to remember is that an MVP doesn’t have to be complex or polished. It just needs to be “enough”—enough to communicate your idea and get real, actionable feedback from users.</a:t>
            </a:r>
            <a:endParaRPr/>
          </a:p>
          <a:p>
            <a:pPr marL="0" lvl="0" indent="0" algn="l" rtl="0">
              <a:spcBef>
                <a:spcPts val="0"/>
              </a:spcBef>
              <a:spcAft>
                <a:spcPts val="0"/>
              </a:spcAft>
              <a:buNone/>
            </a:pPr>
            <a:endParaRPr/>
          </a:p>
          <a:p>
            <a:pPr marL="0" lvl="0" indent="0" algn="l" rtl="0">
              <a:spcBef>
                <a:spcPts val="0"/>
              </a:spcBef>
              <a:spcAft>
                <a:spcPts val="0"/>
              </a:spcAft>
              <a:buNone/>
            </a:pPr>
            <a:r>
              <a:rPr lang="en"/>
              <a:t>Some common examples include:</a:t>
            </a:r>
            <a:endParaRPr/>
          </a:p>
          <a:p>
            <a:pPr marL="457200" lvl="0" indent="-298450" algn="l" rtl="0">
              <a:spcBef>
                <a:spcPts val="0"/>
              </a:spcBef>
              <a:spcAft>
                <a:spcPts val="0"/>
              </a:spcAft>
              <a:buSzPts val="1100"/>
              <a:buChar char="●"/>
            </a:pPr>
            <a:r>
              <a:rPr lang="en"/>
              <a:t>A wireframe that shows layout and flow</a:t>
            </a:r>
            <a:endParaRPr/>
          </a:p>
          <a:p>
            <a:pPr marL="457200" lvl="0" indent="-298450" algn="l" rtl="0">
              <a:spcBef>
                <a:spcPts val="0"/>
              </a:spcBef>
              <a:spcAft>
                <a:spcPts val="0"/>
              </a:spcAft>
              <a:buSzPts val="1100"/>
              <a:buChar char="●"/>
            </a:pPr>
            <a:r>
              <a:rPr lang="en"/>
              <a:t>A clickable prototype that simulates functionality</a:t>
            </a:r>
            <a:endParaRPr/>
          </a:p>
          <a:p>
            <a:pPr marL="457200" lvl="0" indent="-298450" algn="l" rtl="0">
              <a:spcBef>
                <a:spcPts val="0"/>
              </a:spcBef>
              <a:spcAft>
                <a:spcPts val="0"/>
              </a:spcAft>
              <a:buSzPts val="1100"/>
              <a:buChar char="●"/>
            </a:pPr>
            <a:r>
              <a:rPr lang="en"/>
              <a:t>Or even just a PowerPoint slide deck that walks through the concept visually</a:t>
            </a:r>
            <a:endParaRPr/>
          </a:p>
          <a:p>
            <a:pPr marL="0" lvl="0" indent="0" algn="l" rtl="0">
              <a:spcBef>
                <a:spcPts val="0"/>
              </a:spcBef>
              <a:spcAft>
                <a:spcPts val="0"/>
              </a:spcAft>
              <a:buNone/>
            </a:pPr>
            <a:endParaRPr/>
          </a:p>
          <a:p>
            <a:pPr marL="0" lvl="0" indent="0" algn="l" rtl="0">
              <a:spcBef>
                <a:spcPts val="0"/>
              </a:spcBef>
              <a:spcAft>
                <a:spcPts val="0"/>
              </a:spcAft>
              <a:buNone/>
            </a:pPr>
            <a:r>
              <a:rPr lang="en"/>
              <a:t>The key is that the MVP helps you test your assumptions. It’s not about perfection—it’s about learning quickly and minimizing wasted effort. You can then iterate based on what you learn before investing in full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a:t>This is especially useful in government settings, where budgets and timelines are tight and expectations are high.</a:t>
            </a:r>
            <a:endParaRPr/>
          </a:p>
        </p:txBody>
      </p:sp>
      <p:sp>
        <p:nvSpPr>
          <p:cNvPr id="682" name="Google Shape;682;g360f98a9c26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681430d162_0_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3681430d162_0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r>
              <a:rPr lang="en">
                <a:solidFill>
                  <a:schemeClr val="dk1"/>
                </a:solidFill>
              </a:rPr>
              <a:t> After reviewing your data:</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Pivot</a:t>
            </a:r>
            <a:r>
              <a:rPr lang="en">
                <a:solidFill>
                  <a:schemeClr val="dk1"/>
                </a:solidFill>
              </a:rPr>
              <a:t>: Change direction if your assumptions were wrong</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Persevere</a:t>
            </a:r>
            <a:r>
              <a:rPr lang="en">
                <a:solidFill>
                  <a:schemeClr val="dk1"/>
                </a:solidFill>
              </a:rPr>
              <a:t>: Keep going if the feedback confirms your approach</a:t>
            </a:r>
            <a:endParaRPr>
              <a:solidFill>
                <a:schemeClr val="dk1"/>
              </a:solidFill>
            </a:endParaRPr>
          </a:p>
          <a:p>
            <a:pPr marL="0" lvl="0" indent="0" algn="l" rtl="0">
              <a:spcBef>
                <a:spcPts val="1200"/>
              </a:spcBef>
              <a:spcAft>
                <a:spcPts val="0"/>
              </a:spcAft>
              <a:buNone/>
            </a:pPr>
            <a:endParaRPr/>
          </a:p>
        </p:txBody>
      </p:sp>
      <p:sp>
        <p:nvSpPr>
          <p:cNvPr id="690" name="Google Shape;690;g3681430d162_0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67e9928253_0_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g367e9928253_0_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p>
        </p:txBody>
      </p:sp>
      <p:sp>
        <p:nvSpPr>
          <p:cNvPr id="700" name="Google Shape;700;g367e9928253_0_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67e9928253_0_9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g367e9928253_0_9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8" name="Google Shape;708;g367e9928253_0_9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367e9928253_0_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g367e9928253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We’re going to explore several techniques that help us better understand and serve our users, whether we're building a website, a tool, or any digital service. We’ll look at A/B testing, personas, and journey mapping—tools that make sure our decisions are grounded in what real people need, not just assumptions or internal opinions.</a:t>
            </a:r>
            <a:endParaRPr/>
          </a:p>
        </p:txBody>
      </p:sp>
      <p:sp>
        <p:nvSpPr>
          <p:cNvPr id="717" name="Google Shape;717;g367e9928253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67e9928253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367e9928253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Let’s start with A/B testing. This is a simple but powerful method that allows us to test different versions of a digital component—like a headline, image, or layout—and see which one performs better. Instead of guessing what will resonate, we can actually put both versions in front of users and use the results to drive decisions.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Why is A/B testing so useful? First, it gives us real-time, measurable feedback. It allows us to make small, data-driven changes with low risk. And when applied well, it speeds up iteration, helping teams avoid analysis paralysis or decision-making based on opinions alone. This is especially helpful when there’s internal disagreement, let the data decide.</a:t>
            </a:r>
            <a:endParaRPr>
              <a:solidFill>
                <a:schemeClr val="dk1"/>
              </a:solidFill>
            </a:endParaRPr>
          </a:p>
        </p:txBody>
      </p:sp>
      <p:sp>
        <p:nvSpPr>
          <p:cNvPr id="725" name="Google Shape;725;g367e9928253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4214c1f2a9_0_3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4214c1f2a9_0_3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67e9928253_0_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g367e9928253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Next, let’s talk about personas. A persona is a fictional character created from real user research. It’s not a stereotype—it’s a way to represent common goals, challenges, and behaviors of a group of users. Personas help teams stay grounded in user needs and avoid designing for themselves or for leadership preferences.</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It’s easy for teams to get distracted by what’s trendy or technically interesting. Personas help keep us focused. They remind us that our job is to solve </a:t>
            </a:r>
            <a:r>
              <a:rPr lang="en" i="1">
                <a:solidFill>
                  <a:schemeClr val="dk1"/>
                </a:solidFill>
              </a:rPr>
              <a:t>real problems for real people</a:t>
            </a:r>
            <a:r>
              <a:rPr lang="en">
                <a:solidFill>
                  <a:schemeClr val="dk1"/>
                </a:solidFill>
              </a:rPr>
              <a:t>. When decision-making gets complicated or stakeholders start pulling in different directions, personas help us return to a user-centered foundation.</a:t>
            </a:r>
            <a:endParaRPr/>
          </a:p>
          <a:p>
            <a:pPr marL="0" lvl="0" indent="0" algn="l" rtl="0">
              <a:spcBef>
                <a:spcPts val="0"/>
              </a:spcBef>
              <a:spcAft>
                <a:spcPts val="0"/>
              </a:spcAft>
              <a:buNone/>
            </a:pPr>
            <a:endParaRPr/>
          </a:p>
        </p:txBody>
      </p:sp>
      <p:sp>
        <p:nvSpPr>
          <p:cNvPr id="735" name="Google Shape;735;g367e9928253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67e9928253_0_9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g367e9928253_0_9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i="1">
                <a:solidFill>
                  <a:schemeClr val="dk1"/>
                </a:solidFill>
              </a:rPr>
              <a:t>Optional follow-up:</a:t>
            </a:r>
            <a:r>
              <a:rPr lang="en">
                <a:solidFill>
                  <a:schemeClr val="dk1"/>
                </a:solidFill>
              </a:rPr>
              <a:t> How might those needs shape your development decisions?</a:t>
            </a:r>
            <a:endParaRPr/>
          </a:p>
        </p:txBody>
      </p:sp>
      <p:sp>
        <p:nvSpPr>
          <p:cNvPr id="744" name="Google Shape;744;g367e9928253_0_9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67e9928253_0_3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g367e9928253_0_3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Journey mapping is another key technique—it helps us visualize the user’s experience from start to finish. What are they trying to do? What pain points or frustrations might they encounter? By mapping out each step, we can design better solutions and identify where users might fall through the cracks. Personas are often the starting point for building an effective journey map.</a:t>
            </a:r>
            <a:endParaRPr/>
          </a:p>
        </p:txBody>
      </p:sp>
      <p:sp>
        <p:nvSpPr>
          <p:cNvPr id="753" name="Google Shape;753;g367e9928253_0_3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67e9928253_0_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g367e9928253_0_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To wrap up, remember that tools like A/B testing, personas, and journey mapping are not just checkboxes in a design process—they’re practical ways to make sure our services are grounded in the real experiences of users. A/B testing gives us fast, reliable data for making decisions. Personas help us keep the user front and center throughout development. And journey maps allow us to see the bigger picture—how users experience our service over time. When used together, these techniques help us create more thoughtful, effective, and user-aligned digital services.</a:t>
            </a:r>
            <a:endParaRPr/>
          </a:p>
        </p:txBody>
      </p:sp>
      <p:sp>
        <p:nvSpPr>
          <p:cNvPr id="761" name="Google Shape;761;g367e9928253_0_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67e9928253_0_1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g367e9928253_0_1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talked about the common foundation of digital service development—starting with the end user—it’s time to dive into contemporary practices that are helping agencies deliver better digital services today.</a:t>
            </a:r>
            <a:endParaRPr/>
          </a:p>
          <a:p>
            <a:pPr marL="0" lvl="0" indent="0" algn="l" rtl="0">
              <a:spcBef>
                <a:spcPts val="0"/>
              </a:spcBef>
              <a:spcAft>
                <a:spcPts val="0"/>
              </a:spcAft>
              <a:buNone/>
            </a:pPr>
            <a:endParaRPr/>
          </a:p>
          <a:p>
            <a:pPr marL="0" lvl="0" indent="0" algn="l" rtl="0">
              <a:spcBef>
                <a:spcPts val="0"/>
              </a:spcBef>
              <a:spcAft>
                <a:spcPts val="0"/>
              </a:spcAft>
              <a:buNone/>
            </a:pPr>
            <a:r>
              <a:rPr lang="en"/>
              <a:t>This next section is meant to give you a broad survey, not a deep dive, into current methodologies. It’s not an exhaustive list, but it’s a solid starting point to build your awareness. Keeping up with evolving tools and approaches takes effort, and this content is designed to help you begin that journey.</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your role is critical. The way contracts are written, evaluated, and managed shapes how digital services are delivered.</a:t>
            </a:r>
            <a:endParaRPr/>
          </a:p>
          <a:p>
            <a:pPr marL="0" lvl="0" indent="0" algn="l" rtl="0">
              <a:spcBef>
                <a:spcPts val="0"/>
              </a:spcBef>
              <a:spcAft>
                <a:spcPts val="0"/>
              </a:spcAft>
              <a:buNone/>
            </a:pPr>
            <a:endParaRPr/>
          </a:p>
          <a:p>
            <a:pPr marL="0" lvl="0" indent="0" algn="l" rtl="0">
              <a:spcBef>
                <a:spcPts val="0"/>
              </a:spcBef>
              <a:spcAft>
                <a:spcPts val="0"/>
              </a:spcAft>
              <a:buNone/>
            </a:pPr>
            <a:r>
              <a:rPr lang="en"/>
              <a:t>You’ll hear terms like Agile, Human-Centered Design (HCD), and DevSecOps. These aren’t just buzzwords—they’re real strategies that have led to better results in both the public and private sectors. These methods help teams: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Adapt quickly to changing needs,</a:t>
            </a:r>
            <a:endParaRPr/>
          </a:p>
          <a:p>
            <a:pPr marL="457200" lvl="0" indent="-298450" algn="l" rtl="0">
              <a:spcBef>
                <a:spcPts val="0"/>
              </a:spcBef>
              <a:spcAft>
                <a:spcPts val="0"/>
              </a:spcAft>
              <a:buSzPts val="1100"/>
              <a:buChar char="●"/>
            </a:pPr>
            <a:r>
              <a:rPr lang="en"/>
              <a:t>Deliver usable features more frequently, and</a:t>
            </a:r>
            <a:endParaRPr/>
          </a:p>
          <a:p>
            <a:pPr marL="457200" lvl="0" indent="-298450" algn="l" rtl="0">
              <a:spcBef>
                <a:spcPts val="0"/>
              </a:spcBef>
              <a:spcAft>
                <a:spcPts val="0"/>
              </a:spcAft>
              <a:buSzPts val="1100"/>
              <a:buChar char="●"/>
            </a:pPr>
            <a:r>
              <a:rPr lang="en"/>
              <a:t>Reduce waste and rework.</a:t>
            </a:r>
            <a:endParaRPr/>
          </a:p>
          <a:p>
            <a:pPr marL="0" lvl="0" indent="0" algn="l" rtl="0">
              <a:spcBef>
                <a:spcPts val="0"/>
              </a:spcBef>
              <a:spcAft>
                <a:spcPts val="0"/>
              </a:spcAft>
              <a:buNone/>
            </a:pPr>
            <a:endParaRPr/>
          </a:p>
          <a:p>
            <a:pPr marL="0" lvl="0" indent="0" algn="l" rtl="0">
              <a:spcBef>
                <a:spcPts val="0"/>
              </a:spcBef>
              <a:spcAft>
                <a:spcPts val="0"/>
              </a:spcAft>
              <a:buNone/>
            </a:pPr>
            <a:r>
              <a:rPr lang="en"/>
              <a:t>They also offer greater visibility into how vendors are performing, which supports smarter use of taxpayer dollars. As you review proposals, having a working knowledge of these practices will help you recognize strong technical approaches—and flag red flags early.</a:t>
            </a:r>
            <a:endParaRPr/>
          </a:p>
        </p:txBody>
      </p:sp>
      <p:sp>
        <p:nvSpPr>
          <p:cNvPr id="769" name="Google Shape;769;g367e9928253_0_1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67e9928253_0_1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g367e9928253_0_1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367e9928253_0_1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67e9928253_0_17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367e9928253_0_17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The Agile Manifesto</a:t>
            </a:r>
            <a:endParaRPr/>
          </a:p>
          <a:p>
            <a:pPr marL="0" lvl="0" indent="0" algn="l" rtl="0">
              <a:spcBef>
                <a:spcPts val="0"/>
              </a:spcBef>
              <a:spcAft>
                <a:spcPts val="0"/>
              </a:spcAft>
              <a:buNone/>
            </a:pPr>
            <a:r>
              <a:rPr lang="en"/>
              <a:t>We are uncovering better ways of developing</a:t>
            </a:r>
            <a:endParaRPr/>
          </a:p>
          <a:p>
            <a:pPr marL="0" lvl="0" indent="0" algn="l" rtl="0">
              <a:spcBef>
                <a:spcPts val="0"/>
              </a:spcBef>
              <a:spcAft>
                <a:spcPts val="0"/>
              </a:spcAft>
              <a:buNone/>
            </a:pPr>
            <a:r>
              <a:rPr lang="en"/>
              <a:t>software by doing it and helping others do it.</a:t>
            </a:r>
            <a:endParaRPr/>
          </a:p>
          <a:p>
            <a:pPr marL="0" lvl="0" indent="0" algn="l" rtl="0">
              <a:spcBef>
                <a:spcPts val="0"/>
              </a:spcBef>
              <a:spcAft>
                <a:spcPts val="0"/>
              </a:spcAft>
              <a:buNone/>
            </a:pPr>
            <a:r>
              <a:rPr lang="en"/>
              <a:t>Through this work we have come to value:</a:t>
            </a:r>
            <a:endParaRPr/>
          </a:p>
          <a:p>
            <a:pPr marL="0" lvl="0" indent="0" algn="l" rtl="0">
              <a:spcBef>
                <a:spcPts val="0"/>
              </a:spcBef>
              <a:spcAft>
                <a:spcPts val="0"/>
              </a:spcAft>
              <a:buNone/>
            </a:pPr>
            <a:endParaRPr/>
          </a:p>
          <a:p>
            <a:pPr marL="0" lvl="0" indent="0" algn="l" rtl="0">
              <a:spcBef>
                <a:spcPts val="0"/>
              </a:spcBef>
              <a:spcAft>
                <a:spcPts val="0"/>
              </a:spcAft>
              <a:buNone/>
            </a:pPr>
            <a:r>
              <a:rPr lang="en"/>
              <a:t>Individuals and interactions over processes and tools</a:t>
            </a:r>
            <a:endParaRPr/>
          </a:p>
          <a:p>
            <a:pPr marL="0" lvl="0" indent="0" algn="l" rtl="0">
              <a:spcBef>
                <a:spcPts val="0"/>
              </a:spcBef>
              <a:spcAft>
                <a:spcPts val="0"/>
              </a:spcAft>
              <a:buNone/>
            </a:pPr>
            <a:r>
              <a:rPr lang="en"/>
              <a:t>Working software over comprehensive documentation</a:t>
            </a:r>
            <a:endParaRPr/>
          </a:p>
          <a:p>
            <a:pPr marL="0" lvl="0" indent="0" algn="l" rtl="0">
              <a:spcBef>
                <a:spcPts val="0"/>
              </a:spcBef>
              <a:spcAft>
                <a:spcPts val="0"/>
              </a:spcAft>
              <a:buNone/>
            </a:pPr>
            <a:r>
              <a:rPr lang="en"/>
              <a:t>Customer collaboration over contract negotiation</a:t>
            </a:r>
            <a:endParaRPr/>
          </a:p>
          <a:p>
            <a:pPr marL="0" lvl="0" indent="0" algn="l" rtl="0">
              <a:spcBef>
                <a:spcPts val="0"/>
              </a:spcBef>
              <a:spcAft>
                <a:spcPts val="0"/>
              </a:spcAft>
              <a:buNone/>
            </a:pPr>
            <a:r>
              <a:rPr lang="en"/>
              <a:t>Responding to change over following a plan</a:t>
            </a:r>
            <a:endParaRPr/>
          </a:p>
          <a:p>
            <a:pPr marL="0" lvl="0" indent="0" algn="l" rtl="0">
              <a:spcBef>
                <a:spcPts val="0"/>
              </a:spcBef>
              <a:spcAft>
                <a:spcPts val="0"/>
              </a:spcAft>
              <a:buNone/>
            </a:pPr>
            <a:endParaRPr/>
          </a:p>
          <a:p>
            <a:pPr marL="0" lvl="0" indent="0" algn="l" rtl="0">
              <a:spcBef>
                <a:spcPts val="0"/>
              </a:spcBef>
              <a:spcAft>
                <a:spcPts val="0"/>
              </a:spcAft>
              <a:buNone/>
            </a:pPr>
            <a:r>
              <a:rPr lang="en"/>
              <a:t>That is, while there is value in the items on</a:t>
            </a:r>
            <a:endParaRPr/>
          </a:p>
          <a:p>
            <a:pPr marL="0" lvl="0" indent="0" algn="l" rtl="0">
              <a:spcBef>
                <a:spcPts val="0"/>
              </a:spcBef>
              <a:spcAft>
                <a:spcPts val="0"/>
              </a:spcAft>
              <a:buNone/>
            </a:pPr>
            <a:r>
              <a:rPr lang="en"/>
              <a:t>the right, we value the items on the left more.</a:t>
            </a:r>
            <a:endParaRPr/>
          </a:p>
          <a:p>
            <a:pPr marL="0" lvl="0" indent="0" algn="l" rtl="0">
              <a:spcBef>
                <a:spcPts val="0"/>
              </a:spcBef>
              <a:spcAft>
                <a:spcPts val="0"/>
              </a:spcAft>
              <a:buNone/>
            </a:pPr>
            <a:endParaRPr/>
          </a:p>
          <a:p>
            <a:pPr marL="0" lvl="0" indent="0" algn="l" rtl="0">
              <a:spcBef>
                <a:spcPts val="0"/>
              </a:spcBef>
              <a:spcAft>
                <a:spcPts val="0"/>
              </a:spcAft>
              <a:buNone/>
            </a:pPr>
            <a:r>
              <a:rPr lang="en"/>
              <a:t>https://agilemanifesto.org/</a:t>
            </a:r>
            <a:endParaRPr/>
          </a:p>
        </p:txBody>
      </p:sp>
      <p:sp>
        <p:nvSpPr>
          <p:cNvPr id="781" name="Google Shape;781;g367e9928253_0_17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67e9928253_0_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g367e9928253_0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t>
            </a:r>
            <a:endParaRPr/>
          </a:p>
          <a:p>
            <a:pPr marL="0" lvl="0" indent="0" algn="l" rtl="0">
              <a:spcBef>
                <a:spcPts val="0"/>
              </a:spcBef>
              <a:spcAft>
                <a:spcPts val="0"/>
              </a:spcAft>
              <a:buNone/>
            </a:pPr>
            <a:r>
              <a:rPr lang="en"/>
              <a:t>Agile is about staying adaptable and learning as you go. That mindset changes how you write contracts and what you expect from vendors.</a:t>
            </a:r>
            <a:endParaRPr/>
          </a:p>
        </p:txBody>
      </p:sp>
      <p:sp>
        <p:nvSpPr>
          <p:cNvPr id="790" name="Google Shape;790;g367e9928253_0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67e9928253_0_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g367e9928253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take a closer look at what Agile delivery actually looks like in practice. These are some of the key elements that define how Agile teams work and deliver value.</a:t>
            </a:r>
            <a:endParaRPr/>
          </a:p>
          <a:p>
            <a:pPr marL="0" lvl="0" indent="0" algn="l" rtl="0">
              <a:spcBef>
                <a:spcPts val="0"/>
              </a:spcBef>
              <a:spcAft>
                <a:spcPts val="0"/>
              </a:spcAft>
              <a:buNone/>
            </a:pPr>
            <a:endParaRPr/>
          </a:p>
          <a:p>
            <a:pPr marL="0" lvl="0" indent="0" algn="l" rtl="0">
              <a:spcBef>
                <a:spcPts val="0"/>
              </a:spcBef>
              <a:spcAft>
                <a:spcPts val="0"/>
              </a:spcAft>
              <a:buNone/>
            </a:pPr>
            <a:r>
              <a:rPr lang="en"/>
              <a:t>First, iterative development through sprints means that work is broken into short, time-boxed cycles—typically 1 to 4 weeks. Each sprint ends with a working product, even if it’s just a small improvement. That means the team delivers value early and often, rather than waiting months for a big launch.</a:t>
            </a:r>
            <a:endParaRPr/>
          </a:p>
          <a:p>
            <a:pPr marL="0" lvl="0" indent="0" algn="l" rtl="0">
              <a:spcBef>
                <a:spcPts val="0"/>
              </a:spcBef>
              <a:spcAft>
                <a:spcPts val="0"/>
              </a:spcAft>
              <a:buNone/>
            </a:pPr>
            <a:endParaRPr/>
          </a:p>
          <a:p>
            <a:pPr marL="0" lvl="0" indent="0" algn="l" rtl="0">
              <a:spcBef>
                <a:spcPts val="0"/>
              </a:spcBef>
              <a:spcAft>
                <a:spcPts val="0"/>
              </a:spcAft>
              <a:buNone/>
            </a:pPr>
            <a:r>
              <a:rPr lang="en"/>
              <a:t>Frequent demos and reviews are another core practice. At the end of each sprint, teams share their progress with stakeholders—this creates regular checkpoints and opportunities for feedback.</a:t>
            </a:r>
            <a:endParaRPr/>
          </a:p>
          <a:p>
            <a:pPr marL="0" lvl="0" indent="0" algn="l" rtl="0">
              <a:spcBef>
                <a:spcPts val="0"/>
              </a:spcBef>
              <a:spcAft>
                <a:spcPts val="0"/>
              </a:spcAft>
              <a:buNone/>
            </a:pPr>
            <a:endParaRPr/>
          </a:p>
          <a:p>
            <a:pPr marL="0" lvl="0" indent="0" algn="l" rtl="0">
              <a:spcBef>
                <a:spcPts val="0"/>
              </a:spcBef>
              <a:spcAft>
                <a:spcPts val="0"/>
              </a:spcAft>
              <a:buNone/>
            </a:pPr>
            <a:r>
              <a:rPr lang="en"/>
              <a:t>There’s also a focus on continuous refinement and planning. Agile teams don’t just plan once at the beginning—they adjust their priorities and backlog based on what they learn as they go.</a:t>
            </a:r>
            <a:endParaRPr/>
          </a:p>
          <a:p>
            <a:pPr marL="0" lvl="0" indent="0" algn="l" rtl="0">
              <a:spcBef>
                <a:spcPts val="0"/>
              </a:spcBef>
              <a:spcAft>
                <a:spcPts val="0"/>
              </a:spcAft>
              <a:buNone/>
            </a:pPr>
            <a:endParaRPr/>
          </a:p>
          <a:p>
            <a:pPr marL="0" lvl="0" indent="0" algn="l" rtl="0">
              <a:spcBef>
                <a:spcPts val="0"/>
              </a:spcBef>
              <a:spcAft>
                <a:spcPts val="0"/>
              </a:spcAft>
              <a:buNone/>
            </a:pPr>
            <a:r>
              <a:rPr lang="en"/>
              <a:t>Transparency in workflows is also key. Tools like digital boards or kanban systems help everyone—from developers to product owners to contracting officers—see what’s being worked on and what’s coming next.</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Agile emphasizes working software over extensive documentation. That doesn’t mean documentation isn’t important, especially in government—but the priority is to deliver functioning, usable services that meet real needs.</a:t>
            </a:r>
            <a:endParaRPr/>
          </a:p>
          <a:p>
            <a:pPr marL="0" lvl="0" indent="0" algn="l" rtl="0">
              <a:spcBef>
                <a:spcPts val="0"/>
              </a:spcBef>
              <a:spcAft>
                <a:spcPts val="0"/>
              </a:spcAft>
              <a:buNone/>
            </a:pPr>
            <a:endParaRPr/>
          </a:p>
          <a:p>
            <a:pPr marL="0" lvl="0" indent="0" algn="l" rtl="0">
              <a:spcBef>
                <a:spcPts val="0"/>
              </a:spcBef>
              <a:spcAft>
                <a:spcPts val="0"/>
              </a:spcAft>
              <a:buNone/>
            </a:pPr>
            <a:r>
              <a:rPr lang="en"/>
              <a:t>For procurement professionals, recognizing these patterns can help you better assess vendor proposals and delivery plans aligned with Agile principles.</a:t>
            </a:r>
            <a:endParaRPr/>
          </a:p>
        </p:txBody>
      </p:sp>
      <p:sp>
        <p:nvSpPr>
          <p:cNvPr id="798" name="Google Shape;798;g367e9928253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67e9928253_0_12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367e9928253_0_12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compare three different approaches to building digital services: Agile, Artisanal, and Waterfall.</a:t>
            </a:r>
            <a:endParaRPr/>
          </a:p>
          <a:p>
            <a:pPr marL="0" lvl="0" indent="0" algn="l" rtl="0">
              <a:spcBef>
                <a:spcPts val="0"/>
              </a:spcBef>
              <a:spcAft>
                <a:spcPts val="0"/>
              </a:spcAft>
              <a:buNone/>
            </a:pPr>
            <a:endParaRPr/>
          </a:p>
          <a:p>
            <a:pPr marL="0" lvl="0" indent="0" algn="l" rtl="0">
              <a:spcBef>
                <a:spcPts val="0"/>
              </a:spcBef>
              <a:spcAft>
                <a:spcPts val="0"/>
              </a:spcAft>
              <a:buNone/>
            </a:pPr>
            <a:r>
              <a:rPr lang="en"/>
              <a:t>Agile emphasizes communication and collaboration between teams and stakeholders, with just enough upfront documentation to get started. Agile teams work iteratively, get frequent feedback, and adjust based on what they learn. It’s flexible and designed to deliver value early and often.</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Artisanal projects are often unstructured. There’s no real plan, and features tend to accumulate without a clear strategy—resulting in what developers sometimes call “spaghetti code.” It may work for a while, but it becomes hard to maintain or scale.</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Waterfall is a traditional, linear approach. You gather all the requirements first, then design, build, test, and launch—each phase happens in sequence. The problem with Waterfall is that it delays feedback until the end, so if something isn’t working, it’s often expensive and time-consuming to fix.</a:t>
            </a:r>
            <a:endParaRPr/>
          </a:p>
          <a:p>
            <a:pPr marL="0" lvl="0" indent="0" algn="l" rtl="0">
              <a:spcBef>
                <a:spcPts val="0"/>
              </a:spcBef>
              <a:spcAft>
                <a:spcPts val="0"/>
              </a:spcAft>
              <a:buNone/>
            </a:pPr>
            <a:endParaRPr/>
          </a:p>
          <a:p>
            <a:pPr marL="0" lvl="0" indent="0" algn="l" rtl="0">
              <a:spcBef>
                <a:spcPts val="0"/>
              </a:spcBef>
              <a:spcAft>
                <a:spcPts val="0"/>
              </a:spcAft>
              <a:buNone/>
            </a:pPr>
            <a:r>
              <a:rPr lang="en"/>
              <a:t>Agile aims to strike a balance—planning just enough to move forward, but keeping flexibility so teams can adapt. As acquisition professionals, it’s important to recognize the delivery method behind a proposal—and understand the risks and benefits of each.</a:t>
            </a:r>
            <a:endParaRPr/>
          </a:p>
        </p:txBody>
      </p:sp>
      <p:sp>
        <p:nvSpPr>
          <p:cNvPr id="806" name="Google Shape;806;g367e9928253_0_12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4221800990_4_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34221800990_4_24: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34221800990_4_24: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67e9928253_0_15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g367e9928253_0_15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Play 4 of the U.S. Digital Services Playbook is all about using Agile development methodologies. The key message is that government digital service projects should be built iteratively and should evolve based on feedback and learning—not rigid, static requirements.</a:t>
            </a:r>
            <a:endParaRPr/>
          </a:p>
          <a:p>
            <a:pPr marL="0" lvl="0" indent="0" algn="l" rtl="0">
              <a:spcBef>
                <a:spcPts val="0"/>
              </a:spcBef>
              <a:spcAft>
                <a:spcPts val="0"/>
              </a:spcAft>
              <a:buNone/>
            </a:pPr>
            <a:endParaRPr/>
          </a:p>
          <a:p>
            <a:pPr marL="0" lvl="0" indent="0" algn="l" rtl="0">
              <a:spcBef>
                <a:spcPts val="0"/>
              </a:spcBef>
              <a:spcAft>
                <a:spcPts val="0"/>
              </a:spcAft>
              <a:buNone/>
            </a:pPr>
            <a:r>
              <a:rPr lang="en"/>
              <a:t>Agile isn’t just a technical practice—it’s a mindset shift. It encourages teams to break down big problems into smaller, manageable pieces and to deliver value continuously rather than waiting for a big launch months—or years—down the line.</a:t>
            </a:r>
            <a:endParaRPr/>
          </a:p>
          <a:p>
            <a:pPr marL="0" lvl="0" indent="0" algn="l" rtl="0">
              <a:spcBef>
                <a:spcPts val="0"/>
              </a:spcBef>
              <a:spcAft>
                <a:spcPts val="0"/>
              </a:spcAft>
              <a:buNone/>
            </a:pPr>
            <a:endParaRPr/>
          </a:p>
          <a:p>
            <a:pPr marL="0" lvl="0" indent="0" algn="l" rtl="0">
              <a:spcBef>
                <a:spcPts val="0"/>
              </a:spcBef>
              <a:spcAft>
                <a:spcPts val="0"/>
              </a:spcAft>
              <a:buNone/>
            </a:pPr>
            <a:r>
              <a:rPr lang="en"/>
              <a:t>In this play, USDS recommends working in short sprints, shipping early and often, and involving users throughout. Agile development helps teams respond to change, whether that’s new information, changing policy, or stakeholder input.</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supporting Agile means writing contracts that allow for incremental delivery, flexible scope, and ongoing collaboration with vendors. It also means being open to learning as you go—and building in room for that learning to shape the final outcome.</a:t>
            </a:r>
            <a:endParaRPr/>
          </a:p>
        </p:txBody>
      </p:sp>
      <p:sp>
        <p:nvSpPr>
          <p:cNvPr id="814" name="Google Shape;814;g367e9928253_0_15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67e9928253_0_16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367e9928253_0_16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These teams are built to deliver iteratively and adapt quickly. Understanding team structure helps you match acquisition approaches to actual delivery rhythm.</a:t>
            </a:r>
            <a:endParaRPr/>
          </a:p>
        </p:txBody>
      </p:sp>
      <p:sp>
        <p:nvSpPr>
          <p:cNvPr id="822" name="Google Shape;822;g367e9928253_0_16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67e9928253_0_1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g367e9928253_0_1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367e9928253_0_1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367e9928253_0_1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g367e9928253_0_1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To wrap up, Agile is more than just a process—it’s a </a:t>
            </a:r>
            <a:r>
              <a:rPr lang="en" b="1">
                <a:solidFill>
                  <a:schemeClr val="dk1"/>
                </a:solidFill>
              </a:rPr>
              <a:t>mindset of continuous improvement</a:t>
            </a:r>
            <a:r>
              <a:rPr lang="en">
                <a:solidFill>
                  <a:schemeClr val="dk1"/>
                </a:solidFill>
              </a:rPr>
              <a:t>, always looking for ways to learn, adapt, and get better.</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thrives on </a:t>
            </a:r>
            <a:r>
              <a:rPr lang="en" b="1">
                <a:solidFill>
                  <a:schemeClr val="dk1"/>
                </a:solidFill>
              </a:rPr>
              <a:t>open communication</a:t>
            </a:r>
            <a:r>
              <a:rPr lang="en">
                <a:solidFill>
                  <a:schemeClr val="dk1"/>
                </a:solidFill>
              </a:rPr>
              <a:t> within teams and stakeholders, fostering transparency and collaboration.</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At its core, Agile embraces </a:t>
            </a:r>
            <a:r>
              <a:rPr lang="en" b="1">
                <a:solidFill>
                  <a:schemeClr val="dk1"/>
                </a:solidFill>
              </a:rPr>
              <a:t>user-centered design</a:t>
            </a:r>
            <a:r>
              <a:rPr lang="en">
                <a:solidFill>
                  <a:schemeClr val="dk1"/>
                </a:solidFill>
              </a:rPr>
              <a:t>, ensuring solutions truly meet user needs.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Ultimately, Agile supports </a:t>
            </a:r>
            <a:r>
              <a:rPr lang="en" b="1">
                <a:solidFill>
                  <a:schemeClr val="dk1"/>
                </a:solidFill>
              </a:rPr>
              <a:t>digital transformation</a:t>
            </a:r>
            <a:r>
              <a:rPr lang="en">
                <a:solidFill>
                  <a:schemeClr val="dk1"/>
                </a:solidFill>
              </a:rPr>
              <a:t> by enabling organizations to respond quickly to change and innovate.</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helps guide </a:t>
            </a:r>
            <a:r>
              <a:rPr lang="en" b="1">
                <a:solidFill>
                  <a:schemeClr val="dk1"/>
                </a:solidFill>
              </a:rPr>
              <a:t>informed procurement decisions</a:t>
            </a:r>
            <a:r>
              <a:rPr lang="en">
                <a:solidFill>
                  <a:schemeClr val="dk1"/>
                </a:solidFill>
              </a:rPr>
              <a:t> by focusing on delivering real value early and often.</a:t>
            </a:r>
            <a:endParaRPr>
              <a:solidFill>
                <a:schemeClr val="dk1"/>
              </a:solidFill>
            </a:endParaRPr>
          </a:p>
          <a:p>
            <a:pPr marL="0" lvl="0" indent="0" algn="l" rtl="0">
              <a:spcBef>
                <a:spcPts val="1200"/>
              </a:spcBef>
              <a:spcAft>
                <a:spcPts val="0"/>
              </a:spcAft>
              <a:buNone/>
            </a:pPr>
            <a:endParaRPr/>
          </a:p>
        </p:txBody>
      </p:sp>
      <p:sp>
        <p:nvSpPr>
          <p:cNvPr id="838" name="Google Shape;838;g367e9928253_0_1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67e9928253_0_1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g367e9928253_0_1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Follow-up prompts (for facilitation):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barriers would have made agile adoption difficult?</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-How might early stakeholder feedback have changed the project outcome?</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role could you have played in making the process more iterative or user-centered?</a:t>
            </a:r>
            <a:endParaRPr/>
          </a:p>
        </p:txBody>
      </p:sp>
      <p:sp>
        <p:nvSpPr>
          <p:cNvPr id="846" name="Google Shape;846;g367e9928253_0_1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67e9928253_0_2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367e9928253_0_2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g367e9928253_0_2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67e9928253_0_1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367e9928253_0_1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Human-Centered Design, or </a:t>
            </a:r>
            <a:r>
              <a:rPr lang="en" b="1">
                <a:solidFill>
                  <a:schemeClr val="dk1"/>
                </a:solidFill>
              </a:rPr>
              <a:t>HCD</a:t>
            </a:r>
            <a:r>
              <a:rPr lang="en">
                <a:solidFill>
                  <a:schemeClr val="dk1"/>
                </a:solidFill>
              </a:rPr>
              <a:t>, is about putting </a:t>
            </a:r>
            <a:r>
              <a:rPr lang="en" b="1">
                <a:solidFill>
                  <a:schemeClr val="dk1"/>
                </a:solidFill>
              </a:rPr>
              <a:t>people</a:t>
            </a:r>
            <a:r>
              <a:rPr lang="en">
                <a:solidFill>
                  <a:schemeClr val="dk1"/>
                </a:solidFill>
              </a:rPr>
              <a:t>—the users—at the center of the design process.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its core, it’s a way of working that focuses on </a:t>
            </a:r>
            <a:r>
              <a:rPr lang="en" b="1">
                <a:solidFill>
                  <a:schemeClr val="dk1"/>
                </a:solidFill>
              </a:rPr>
              <a:t>understanding user needs, behaviors, and emotions</a:t>
            </a:r>
            <a:r>
              <a:rPr lang="en">
                <a:solidFill>
                  <a:schemeClr val="dk1"/>
                </a:solidFill>
              </a:rPr>
              <a:t>. The goal is to design services that truly work for the people who use them—not just what we assume they need, or what looks good on paper.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federal digital service projects, HCD is both a </a:t>
            </a:r>
            <a:r>
              <a:rPr lang="en" b="1">
                <a:solidFill>
                  <a:schemeClr val="dk1"/>
                </a:solidFill>
              </a:rPr>
              <a:t>mindset</a:t>
            </a:r>
            <a:r>
              <a:rPr lang="en">
                <a:solidFill>
                  <a:schemeClr val="dk1"/>
                </a:solidFill>
              </a:rPr>
              <a:t> and a </a:t>
            </a:r>
            <a:r>
              <a:rPr lang="en" b="1">
                <a:solidFill>
                  <a:schemeClr val="dk1"/>
                </a:solidFill>
              </a:rPr>
              <a:t>methodology</a:t>
            </a:r>
            <a:r>
              <a:rPr lang="en">
                <a:solidFill>
                  <a:schemeClr val="dk1"/>
                </a:solidFill>
              </a:rPr>
              <a:t>. It means engaging with users throughout the project—not just during initial research or final testing—and continuously shaping the service based on what you learn.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HCD helps you craft requirements that encourage vendors to do this kind of user-centered work, rather than simply delivering a static list of features. It also helps you evaluate whether proposed solutions are grounded in real user insights.</a:t>
            </a:r>
            <a:endParaRPr>
              <a:solidFill>
                <a:schemeClr val="dk1"/>
              </a:solidFill>
            </a:endParaRPr>
          </a:p>
          <a:p>
            <a:pPr marL="0" lvl="0" indent="0" algn="l" rtl="0">
              <a:spcBef>
                <a:spcPts val="1200"/>
              </a:spcBef>
              <a:spcAft>
                <a:spcPts val="0"/>
              </a:spcAft>
              <a:buNone/>
            </a:pPr>
            <a:endParaRPr/>
          </a:p>
        </p:txBody>
      </p:sp>
      <p:sp>
        <p:nvSpPr>
          <p:cNvPr id="861" name="Google Shape;861;g367e9928253_0_1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67e9928253_0_20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367e9928253_0_20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These are some of the </a:t>
            </a:r>
            <a:r>
              <a:rPr lang="en" b="1">
                <a:solidFill>
                  <a:schemeClr val="dk1"/>
                </a:solidFill>
              </a:rPr>
              <a:t>core principles</a:t>
            </a:r>
            <a:r>
              <a:rPr lang="en">
                <a:solidFill>
                  <a:schemeClr val="dk1"/>
                </a:solidFill>
              </a:rPr>
              <a:t> behind Human-Centered Design—and they’re important to keep in mind when evaluating how digital services are being designed and delivered.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First is </a:t>
            </a:r>
            <a:r>
              <a:rPr lang="en" b="1">
                <a:solidFill>
                  <a:schemeClr val="dk1"/>
                </a:solidFill>
              </a:rPr>
              <a:t>Empathy</a:t>
            </a:r>
            <a:r>
              <a:rPr lang="en">
                <a:solidFill>
                  <a:schemeClr val="dk1"/>
                </a:solidFill>
              </a:rPr>
              <a:t>—really understanding the user’s experience, their pain points, and their goals. This is what drives meaningful design.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User Research</a:t>
            </a:r>
            <a:r>
              <a:rPr lang="en">
                <a:solidFill>
                  <a:schemeClr val="dk1"/>
                </a:solidFill>
              </a:rPr>
              <a:t> is how we build that understanding—by engaging directly with users, listening to their stories, and observing how they interact with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Iterations</a:t>
            </a:r>
            <a:r>
              <a:rPr lang="en">
                <a:solidFill>
                  <a:schemeClr val="dk1"/>
                </a:solidFill>
              </a:rPr>
              <a:t> are key—rather than trying to get everything perfect the first time, teams build prototypes, test them, and refine the solution through cycles of learning.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Usability Testing</a:t>
            </a:r>
            <a:r>
              <a:rPr lang="en">
                <a:solidFill>
                  <a:schemeClr val="dk1"/>
                </a:solidFill>
              </a:rPr>
              <a:t> brings real users into the process throughout development, ensuring the service works in practice—not just in theory.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Design for Everyone</a:t>
            </a:r>
            <a:r>
              <a:rPr lang="en">
                <a:solidFill>
                  <a:schemeClr val="dk1"/>
                </a:solidFill>
              </a:rPr>
              <a:t> means building with </a:t>
            </a:r>
            <a:r>
              <a:rPr lang="en" b="1">
                <a:solidFill>
                  <a:schemeClr val="dk1"/>
                </a:solidFill>
              </a:rPr>
              <a:t>inclusion</a:t>
            </a:r>
            <a:r>
              <a:rPr lang="en">
                <a:solidFill>
                  <a:schemeClr val="dk1"/>
                </a:solidFill>
              </a:rPr>
              <a:t> in mind, ensuring accessibility for people of all abilities and backgrounds. This goes beyond compliance—it’s about true usability for the full range of users.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And finally, </a:t>
            </a:r>
            <a:r>
              <a:rPr lang="en" b="1">
                <a:solidFill>
                  <a:schemeClr val="dk1"/>
                </a:solidFill>
              </a:rPr>
              <a:t>Collaboration</a:t>
            </a:r>
            <a:r>
              <a:rPr lang="en">
                <a:solidFill>
                  <a:schemeClr val="dk1"/>
                </a:solidFill>
              </a:rPr>
              <a:t>—HCD depends on cross-functional teamwork. Designers, developers, content specialists, product owners, procurement professionals—all working together with users to co-create better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looking for these principles in vendor proposals and delivery plans helps ensure the end product will truly meet user needs.</a:t>
            </a:r>
            <a:endParaRPr>
              <a:solidFill>
                <a:schemeClr val="dk1"/>
              </a:solidFill>
            </a:endParaRPr>
          </a:p>
          <a:p>
            <a:pPr marL="0" lvl="0" indent="0" algn="l" rtl="0">
              <a:spcBef>
                <a:spcPts val="1200"/>
              </a:spcBef>
              <a:spcAft>
                <a:spcPts val="0"/>
              </a:spcAft>
              <a:buNone/>
            </a:pPr>
            <a:endParaRPr/>
          </a:p>
        </p:txBody>
      </p:sp>
      <p:sp>
        <p:nvSpPr>
          <p:cNvPr id="869" name="Google Shape;869;g367e9928253_0_20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67e9928253_0_2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g367e9928253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Applying Human-Centered Design in government often requires a mindset shift—moving the focus from </a:t>
            </a:r>
            <a:r>
              <a:rPr lang="en" b="1">
                <a:solidFill>
                  <a:schemeClr val="dk1"/>
                </a:solidFill>
              </a:rPr>
              <a:t>policy and system constraints</a:t>
            </a:r>
            <a:r>
              <a:rPr lang="en">
                <a:solidFill>
                  <a:schemeClr val="dk1"/>
                </a:solidFill>
              </a:rPr>
              <a:t> to the </a:t>
            </a:r>
            <a:r>
              <a:rPr lang="en" b="1">
                <a:solidFill>
                  <a:schemeClr val="dk1"/>
                </a:solidFill>
              </a:rPr>
              <a:t>needs of the people</a:t>
            </a:r>
            <a:r>
              <a:rPr lang="en">
                <a:solidFill>
                  <a:schemeClr val="dk1"/>
                </a:solidFill>
              </a:rPr>
              <a:t> we’re serving.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It’s about asking, “How do users experience this service?” rather than just, “Are we complying with the policy?”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When done well, HCD helps ensure that the digital tools we build are not only functional, but also </a:t>
            </a:r>
            <a:r>
              <a:rPr lang="en" b="1">
                <a:solidFill>
                  <a:schemeClr val="dk1"/>
                </a:solidFill>
              </a:rPr>
              <a:t>equitable</a:t>
            </a:r>
            <a:r>
              <a:rPr lang="en">
                <a:solidFill>
                  <a:schemeClr val="dk1"/>
                </a:solidFill>
              </a:rPr>
              <a:t> and </a:t>
            </a:r>
            <a:r>
              <a:rPr lang="en" b="1">
                <a:solidFill>
                  <a:schemeClr val="dk1"/>
                </a:solidFill>
              </a:rPr>
              <a:t>accessible</a:t>
            </a:r>
            <a:r>
              <a:rPr lang="en">
                <a:solidFill>
                  <a:schemeClr val="dk1"/>
                </a:solidFill>
              </a:rPr>
              <a:t>—usable by all members of the public, including those with disabilities, different levels of digital literacy, or varying access to technology.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 great example of this is the </a:t>
            </a:r>
            <a:r>
              <a:rPr lang="en" b="1">
                <a:solidFill>
                  <a:schemeClr val="dk1"/>
                </a:solidFill>
              </a:rPr>
              <a:t>VA.gov redesign</a:t>
            </a:r>
            <a:r>
              <a:rPr lang="en">
                <a:solidFill>
                  <a:schemeClr val="dk1"/>
                </a:solidFill>
              </a:rPr>
              <a:t>. The VA used HCD practices to simplify navigation, improve usability, and make it easier for Veterans to find and access the services they need. It wasn’t just a cosmetic update—it was about transforming the experience around real user needs.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this means writing contracts and evaluating proposals in ways that prioritize these outcomes—not just technical specs. It’s about helping shape services that truly serve the public.</a:t>
            </a:r>
            <a:endParaRPr>
              <a:solidFill>
                <a:schemeClr val="dk1"/>
              </a:solidFill>
            </a:endParaRPr>
          </a:p>
          <a:p>
            <a:pPr marL="0" lvl="0" indent="0" algn="l" rtl="0">
              <a:spcBef>
                <a:spcPts val="1200"/>
              </a:spcBef>
              <a:spcAft>
                <a:spcPts val="0"/>
              </a:spcAft>
              <a:buNone/>
            </a:pPr>
            <a:r>
              <a:rPr lang="en"/>
              <a:t>1. VA.gov Redesign – Department of Veterans Affairs</a:t>
            </a:r>
            <a:endParaRPr/>
          </a:p>
          <a:p>
            <a:pPr marL="0" lvl="0" indent="0" algn="l" rtl="0">
              <a:spcBef>
                <a:spcPts val="0"/>
              </a:spcBef>
              <a:spcAft>
                <a:spcPts val="0"/>
              </a:spcAft>
              <a:buNone/>
            </a:pPr>
            <a:endParaRPr/>
          </a:p>
          <a:p>
            <a:pPr marL="0" lvl="0" indent="0" algn="l" rtl="0">
              <a:spcBef>
                <a:spcPts val="0"/>
              </a:spcBef>
              <a:spcAft>
                <a:spcPts val="0"/>
              </a:spcAft>
              <a:buNone/>
            </a:pPr>
            <a:r>
              <a:rPr lang="en"/>
              <a:t>The VA undertook a comprehensive redesign of VA.gov to improve the digital experience for Veterans. By employing HCD principles, they focused on understanding Veterans' needs and behaviors, leading to a more intuitive and accessible website. This approach resulted in increased user satisfaction and trust in VA services.</a:t>
            </a:r>
            <a:endParaRPr/>
          </a:p>
          <a:p>
            <a:pPr marL="0" lvl="0" indent="0" algn="l" rtl="0">
              <a:spcBef>
                <a:spcPts val="0"/>
              </a:spcBef>
              <a:spcAft>
                <a:spcPts val="0"/>
              </a:spcAft>
              <a:buNone/>
            </a:pPr>
            <a:endParaRPr/>
          </a:p>
          <a:p>
            <a:pPr marL="0" lvl="0" indent="0" algn="l" rtl="0">
              <a:spcBef>
                <a:spcPts val="0"/>
              </a:spcBef>
              <a:spcAft>
                <a:spcPts val="0"/>
              </a:spcAft>
              <a:buNone/>
            </a:pPr>
            <a:r>
              <a:rPr lang="en"/>
              <a:t>Key Resources: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Designing for Veterans: A Toolkit for Human-Centered Design</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Using Human-Centered Design to Reach More Veterans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How the VA's Approach to Human-Centered Design Improved Veterans' Experience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78" name="Google Shape;878;g367e9928253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367e9928253_0_2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g367e9928253_0_2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 DevSecOps allows teams to move fast while staying secure. Procurement can support this by acquiring platforms and services that enable automation, logging, and compliance.</a:t>
            </a:r>
            <a:endParaRPr/>
          </a:p>
        </p:txBody>
      </p:sp>
      <p:sp>
        <p:nvSpPr>
          <p:cNvPr id="886" name="Google Shape;886;g367e9928253_0_2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4221800990_4_3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4221800990_4_36: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aren’t just websites—they’re how people interact with government in the digital age. Think of tools like USAJobs, IRS.gov, or agency portals. They must be accessible, secure, and user-focused.</a:t>
            </a:r>
            <a:endParaRPr/>
          </a:p>
        </p:txBody>
      </p:sp>
      <p:sp>
        <p:nvSpPr>
          <p:cNvPr id="503" name="Google Shape;503;g34221800990_4_36: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67e9928253_0_2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67e9928253_0_2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diagram illustrates what we often refer to as 'the old way' of software development and deployment, before the widespread adoption of DevOps principles.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As you can see, it's a very linear, sequential process.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It starts with 'CODE' being produced by 'DEVELOPERS.'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code then moves to 'BUILD,' which is typically a separate stage.</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Crucially, after 'BUILD,' we see the first 'HANDOFF' indicated by the vertical bars and the figures below. This represents a transfer of responsibility, often from development to a testing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The process continues to 'TEST,' then another 'HANDOFF,' often to a release management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Following 'TEST' is 'RELEASE,' and after yet another 'HANDOFF,' the software finally moves into 'OPERATE' for ongoing maintenance and support.</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traditional model is characterized by these distinct handoffs between specialized teams, which can often lead to delays, miscommunication, and a lack of shared ownership throughout the lifecycle.</a:t>
            </a:r>
            <a:endParaRPr>
              <a:solidFill>
                <a:srgbClr val="1B1C1D"/>
              </a:solidFill>
            </a:endParaRPr>
          </a:p>
          <a:p>
            <a:pPr marL="0" lvl="0" indent="0" algn="l" rtl="0">
              <a:spcBef>
                <a:spcPts val="1200"/>
              </a:spcBef>
              <a:spcAft>
                <a:spcPts val="0"/>
              </a:spcAft>
              <a:buNone/>
            </a:pPr>
            <a:endParaRPr/>
          </a:p>
        </p:txBody>
      </p:sp>
      <p:sp>
        <p:nvSpPr>
          <p:cNvPr id="894" name="Google Shape;894;g367e9928253_0_2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67e9928253_0_2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367e9928253_0_2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 </a:t>
            </a:r>
            <a:r>
              <a:rPr lang="en">
                <a:solidFill>
                  <a:schemeClr val="dk1"/>
                </a:solidFill>
              </a:rPr>
              <a:t>In contrast to the linear 'old way,' this diagram illustrates the 'New Way' of DevOps, which is fundamentally a continuous and collaborative 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 we see a perpetual loop with no hard 'handoffs' or silos. The process begins with 'CODE' and flows into 'BUILD,' then directly to 'TEST.'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From 'TEST,' it moves to 'RELEASE,' and then seamlessly into 'OPERATE.' The key is that 'OPERATE' feeds directly back into 'CODE,' creating a continuous feedback loop. This supports concepts like frequent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the center of this cycle, we have a group of figures with a laptop, symbolizing the integrated, cross-functional team – the developers, operations, and security working together throughout the entire lifecycle.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continuous cycle emphasizes collaboration, automation, and rapid feedback, allowing for faster iterations, quicker problem-solving, and more reliable delivery of digital services.</a:t>
            </a:r>
            <a:endParaRPr>
              <a:solidFill>
                <a:schemeClr val="dk1"/>
              </a:solidFill>
            </a:endParaRPr>
          </a:p>
          <a:p>
            <a:pPr marL="0" lvl="0" indent="0" algn="l" rtl="0">
              <a:spcBef>
                <a:spcPts val="1200"/>
              </a:spcBef>
              <a:spcAft>
                <a:spcPts val="0"/>
              </a:spcAft>
              <a:buNone/>
            </a:pPr>
            <a:endParaRPr/>
          </a:p>
        </p:txBody>
      </p:sp>
      <p:sp>
        <p:nvSpPr>
          <p:cNvPr id="901" name="Google Shape;901;g367e9928253_0_2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367e9928253_0_2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g367e9928253_0_2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Let’s talk about </a:t>
            </a:r>
            <a:r>
              <a:rPr lang="en" b="1">
                <a:solidFill>
                  <a:schemeClr val="dk1"/>
                </a:solidFill>
              </a:rPr>
              <a:t>DevSecOps</a:t>
            </a:r>
            <a:r>
              <a:rPr lang="en">
                <a:solidFill>
                  <a:schemeClr val="dk1"/>
                </a:solidFill>
              </a:rPr>
              <a:t> and why it matters in federal digital service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a high level, DevSecOps helps agencies deliver </a:t>
            </a:r>
            <a:r>
              <a:rPr lang="en" b="1">
                <a:solidFill>
                  <a:schemeClr val="dk1"/>
                </a:solidFill>
              </a:rPr>
              <a:t>stable, scalable, and secure digital services</a:t>
            </a:r>
            <a:r>
              <a:rPr lang="en">
                <a:solidFill>
                  <a:schemeClr val="dk1"/>
                </a:solidFill>
              </a:rPr>
              <a:t>—all while meeting mission needs. Importantly, it does this without sacrificing </a:t>
            </a:r>
            <a:r>
              <a:rPr lang="en" b="1">
                <a:solidFill>
                  <a:schemeClr val="dk1"/>
                </a:solidFill>
              </a:rPr>
              <a:t>speed, quality, or compliance</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Here’s how:</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First, it </a:t>
            </a:r>
            <a:r>
              <a:rPr lang="en" b="1">
                <a:solidFill>
                  <a:schemeClr val="dk1"/>
                </a:solidFill>
              </a:rPr>
              <a:t>automates code deployment and testing</a:t>
            </a:r>
            <a:r>
              <a:rPr lang="en">
                <a:solidFill>
                  <a:schemeClr val="dk1"/>
                </a:solidFill>
              </a:rPr>
              <a:t>. This reduces manual errors—one of the biggest risks in traditional software delivery—and allows teams to release updates more confidently.</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a:t>
            </a:r>
            <a:r>
              <a:rPr lang="en" b="1">
                <a:solidFill>
                  <a:schemeClr val="dk1"/>
                </a:solidFill>
              </a:rPr>
              <a:t>speeds up delivery of new features</a:t>
            </a:r>
            <a:r>
              <a:rPr lang="en">
                <a:solidFill>
                  <a:schemeClr val="dk1"/>
                </a:solidFill>
              </a:rPr>
              <a:t>. With DevSecOps, agencies don’t have to wait for lengthy release cycles. They can deploy improvements continuously, while maintaining high security standards.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Continuous monitoring</a:t>
            </a:r>
            <a:r>
              <a:rPr lang="en">
                <a:solidFill>
                  <a:schemeClr val="dk1"/>
                </a:solidFill>
              </a:rPr>
              <a:t> ensures systems stay compliant and resilient over time—not just at launch. This is critical for federal programs with strict security and performance requirements.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Finally, it supports </a:t>
            </a:r>
            <a:r>
              <a:rPr lang="en" b="1">
                <a:solidFill>
                  <a:schemeClr val="dk1"/>
                </a:solidFill>
              </a:rPr>
              <a:t>secure data handling</a:t>
            </a:r>
            <a:r>
              <a:rPr lang="en">
                <a:solidFill>
                  <a:schemeClr val="dk1"/>
                </a:solidFill>
              </a:rPr>
              <a:t> and ensures </a:t>
            </a:r>
            <a:r>
              <a:rPr lang="en" b="1">
                <a:solidFill>
                  <a:schemeClr val="dk1"/>
                </a:solidFill>
              </a:rPr>
              <a:t>reliable backups</a:t>
            </a:r>
            <a:r>
              <a:rPr lang="en">
                <a:solidFill>
                  <a:schemeClr val="dk1"/>
                </a:solidFill>
              </a:rPr>
              <a:t>, helping agencies safeguard sensitive information and maintain trust.</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DevSecOps helps you write contracts that support </a:t>
            </a:r>
            <a:r>
              <a:rPr lang="en" b="1">
                <a:solidFill>
                  <a:schemeClr val="dk1"/>
                </a:solidFill>
              </a:rPr>
              <a:t>modern delivery models</a:t>
            </a:r>
            <a:r>
              <a:rPr lang="en">
                <a:solidFill>
                  <a:schemeClr val="dk1"/>
                </a:solidFill>
              </a:rPr>
              <a:t>—and avoid approaches that slow down innovation or increase risk.</a:t>
            </a:r>
            <a:endParaRPr>
              <a:solidFill>
                <a:schemeClr val="dk1"/>
              </a:solidFill>
            </a:endParaRPr>
          </a:p>
          <a:p>
            <a:pPr marL="0" lvl="0" indent="0" algn="l" rtl="0">
              <a:spcBef>
                <a:spcPts val="1200"/>
              </a:spcBef>
              <a:spcAft>
                <a:spcPts val="0"/>
              </a:spcAft>
              <a:buNone/>
            </a:pPr>
            <a:endParaRPr/>
          </a:p>
        </p:txBody>
      </p:sp>
      <p:sp>
        <p:nvSpPr>
          <p:cNvPr id="908" name="Google Shape;908;g367e9928253_0_2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67e9928253_0_27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367e9928253_0_27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When we combine HCD and DevSecOps, we’re aligning the user’s needs with the system’s performance and security. This combination is key in digital transformation efforts.</a:t>
            </a:r>
            <a:endParaRPr/>
          </a:p>
        </p:txBody>
      </p:sp>
      <p:sp>
        <p:nvSpPr>
          <p:cNvPr id="916" name="Google Shape;916;g367e9928253_0_27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367e9928253_0_14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g367e9928253_0_1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instructions</a:t>
            </a:r>
            <a:endParaRPr b="1"/>
          </a:p>
        </p:txBody>
      </p:sp>
      <p:sp>
        <p:nvSpPr>
          <p:cNvPr id="924" name="Google Shape;924;g367e9928253_0_1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368766d9caf_0_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g368766d9caf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g368766d9caf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368766d9caf_0_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g368766d9caf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Many federal agencies have created their own internal digital service teams, like the U.S. Digital Service. These teams help modernize outdated systems and ensure services are built around user needs. They often work directly with program offices, advising on procurement and even stepping in to help guide delivery. Their ability to bring technical and agile expertise into the agency makes them powerful collaborators.</a:t>
            </a:r>
            <a:endParaRPr sz="1200" b="1">
              <a:solidFill>
                <a:srgbClr val="1B1B1B"/>
              </a:solidFill>
              <a:latin typeface="Nunito"/>
              <a:ea typeface="Nunito"/>
              <a:cs typeface="Nunito"/>
              <a:sym typeface="Nunito"/>
            </a:endParaRPr>
          </a:p>
        </p:txBody>
      </p:sp>
      <p:sp>
        <p:nvSpPr>
          <p:cNvPr id="939" name="Google Shape;939;g368766d9caf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68766d9caf_0_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g368766d9caf_0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Private companies play an equally important role in delivering digital services. From major IT contractors to nimble startups, these vendors offer talent and tools that agencies may not have in-house. The ecosystem includes everything from resellers to public-private partnerships. Understanding the types of suppliers and how they operate helps procurement professionals make more informed decisions when awarding digital service contracts.</a:t>
            </a:r>
            <a:endParaRPr sz="1200" b="1">
              <a:solidFill>
                <a:srgbClr val="1B1B1B"/>
              </a:solidFill>
              <a:latin typeface="Nunito"/>
              <a:ea typeface="Nunito"/>
              <a:cs typeface="Nunito"/>
              <a:sym typeface="Nunito"/>
            </a:endParaRPr>
          </a:p>
        </p:txBody>
      </p:sp>
      <p:sp>
        <p:nvSpPr>
          <p:cNvPr id="947" name="Google Shape;947;g368766d9caf_0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68766d9caf_0_1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g368766d9caf_0_1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 digital service supplier community is growing. Groups like the Digital Service Coalition include companies that are already working with the government to deliver modern services.</a:t>
            </a:r>
            <a:endParaRPr sz="1200" b="1">
              <a:solidFill>
                <a:srgbClr val="1B1B1B"/>
              </a:solidFill>
              <a:latin typeface="Nunito"/>
              <a:ea typeface="Nunito"/>
              <a:cs typeface="Nunito"/>
              <a:sym typeface="Nunito"/>
            </a:endParaRPr>
          </a:p>
        </p:txBody>
      </p:sp>
      <p:sp>
        <p:nvSpPr>
          <p:cNvPr id="955" name="Google Shape;955;g368766d9caf_0_1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68766d9caf_0_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368766d9caf_0_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After identifying your supplier type, choosing the right contract vehicle is a critical next step. This decision affects how fast you can move forward and how much flexibility you’ll have during the acquisition. Options range from full and open competition to specialized contract vehicles designed for speed and iteration. Pay special attention to agency-specific BPAs and IDIQs—they’re often purpose-built for digital services.</a:t>
            </a:r>
            <a:endParaRPr b="1">
              <a:solidFill>
                <a:schemeClr val="dk1"/>
              </a:solidFill>
            </a:endParaRPr>
          </a:p>
        </p:txBody>
      </p:sp>
      <p:sp>
        <p:nvSpPr>
          <p:cNvPr id="963" name="Google Shape;963;g368766d9caf_0_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221800990_4_4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34221800990_4_43: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wheel visually breaks down digital services into five key areas: Who, What, How, Where, and Why. Starting with the </a:t>
            </a:r>
            <a:r>
              <a:rPr lang="en" b="1">
                <a:solidFill>
                  <a:srgbClr val="1B1C1D"/>
                </a:solidFill>
              </a:rPr>
              <a:t>'Who,'</a:t>
            </a:r>
            <a:r>
              <a:rPr lang="en">
                <a:solidFill>
                  <a:srgbClr val="1B1C1D"/>
                </a:solidFill>
              </a:rPr>
              <a:t> it's all about the customer and end-users we serve. The </a:t>
            </a:r>
            <a:r>
              <a:rPr lang="en" b="1">
                <a:solidFill>
                  <a:srgbClr val="1B1C1D"/>
                </a:solidFill>
              </a:rPr>
              <a:t>'What'</a:t>
            </a:r>
            <a:r>
              <a:rPr lang="en">
                <a:solidFill>
                  <a:srgbClr val="1B1C1D"/>
                </a:solidFill>
              </a:rPr>
              <a:t> encompasses the data, content, and transactional services we provide. </a:t>
            </a:r>
            <a:r>
              <a:rPr lang="en" b="1">
                <a:solidFill>
                  <a:srgbClr val="1B1C1D"/>
                </a:solidFill>
              </a:rPr>
              <a:t>'How'</a:t>
            </a:r>
            <a:r>
              <a:rPr lang="en">
                <a:solidFill>
                  <a:srgbClr val="1B1C1D"/>
                </a:solidFill>
              </a:rPr>
              <a:t> refers to the methodologies like software development, agile, and user experience design that bring services to life. The </a:t>
            </a:r>
            <a:r>
              <a:rPr lang="en" b="1">
                <a:solidFill>
                  <a:srgbClr val="1B1C1D"/>
                </a:solidFill>
              </a:rPr>
              <a:t>'Where'</a:t>
            </a:r>
            <a:r>
              <a:rPr lang="en">
                <a:solidFill>
                  <a:srgbClr val="1B1C1D"/>
                </a:solidFill>
              </a:rPr>
              <a:t> covers platforms like websites, mobile apps, social media, and the cloud. Finally, the </a:t>
            </a:r>
            <a:r>
              <a:rPr lang="en" b="1">
                <a:solidFill>
                  <a:srgbClr val="1B1C1D"/>
                </a:solidFill>
              </a:rPr>
              <a:t>'Why'</a:t>
            </a:r>
            <a:r>
              <a:rPr lang="en">
                <a:solidFill>
                  <a:srgbClr val="1B1C1D"/>
                </a:solidFill>
              </a:rPr>
              <a:t> clarifies our purpose: providing digital information or services and leveraging data. At the core, 'Digital Services' integrates all these aspects for a cohesive digital experience for users.</a:t>
            </a:r>
            <a:endParaRPr>
              <a:solidFill>
                <a:srgbClr val="1B1C1D"/>
              </a:solidFill>
            </a:endParaRPr>
          </a:p>
          <a:p>
            <a:pPr marL="0" lvl="0" indent="0" algn="l" rtl="0">
              <a:spcBef>
                <a:spcPts val="1200"/>
              </a:spcBef>
              <a:spcAft>
                <a:spcPts val="0"/>
              </a:spcAft>
              <a:buNone/>
            </a:pPr>
            <a:endParaRPr/>
          </a:p>
        </p:txBody>
      </p:sp>
      <p:sp>
        <p:nvSpPr>
          <p:cNvPr id="510" name="Google Shape;510;g34221800990_4_43: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68766d9caf_0_4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g368766d9caf_0_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Once a contract is in place, how the work gets done matters just as much. Collaboration models shape the delivery approach. Staff augmentation gives you talent support, full-team delivery gives you a turnkey product, and hybrid teams let federal and vendor staff collaborate closely. Many digital service projects benefit from the shared accountability and learning that hybrid teams provide.</a:t>
            </a:r>
            <a:endParaRPr b="1">
              <a:solidFill>
                <a:schemeClr val="dk1"/>
              </a:solidFill>
            </a:endParaRPr>
          </a:p>
        </p:txBody>
      </p:sp>
      <p:sp>
        <p:nvSpPr>
          <p:cNvPr id="971" name="Google Shape;971;g368766d9caf_0_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68766d9caf_0_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g368766d9caf_0_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These examples show what hybrid collaboration looks like in the real world. It’s not just about who’s doing what—it’s about creating the right mix of capabilities across both vendor and federal staff. The most successful projects define roles clearly, maintain strong communication, and align around shared outcomes. As a contracting officer, you help set the stage for this alignment through the structure and terms of the acquisition.</a:t>
            </a:r>
            <a:endParaRPr b="1">
              <a:solidFill>
                <a:schemeClr val="dk1"/>
              </a:solidFill>
            </a:endParaRPr>
          </a:p>
        </p:txBody>
      </p:sp>
      <p:sp>
        <p:nvSpPr>
          <p:cNvPr id="979" name="Google Shape;979;g368766d9caf_0_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360f98a9c2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360f98a9c2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367e9928253_0_19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g367e9928253_0_19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module is where digital service tech and acquisition intersect. You don’t need to become a tech expert—but you do need to understand enough to shape smart, mission-aligned contracts.</a:t>
            </a:r>
            <a:endParaRPr/>
          </a:p>
        </p:txBody>
      </p:sp>
      <p:sp>
        <p:nvSpPr>
          <p:cNvPr id="993" name="Google Shape;993;g367e9928253_0_19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67e9928253_0_1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67e9928253_0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Understanding these fundamentals helps you write better RFPs, evaluate vendor capabilities, and protect your agency’s mission.</a:t>
            </a:r>
            <a:endParaRPr/>
          </a:p>
        </p:txBody>
      </p:sp>
      <p:sp>
        <p:nvSpPr>
          <p:cNvPr id="1001" name="Google Shape;1001;g367e9928253_0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367e9928253_0_2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g367e9928253_0_2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g367e9928253_0_2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634d1e63c3_1_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g3634d1e63c3_1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Operational or performance data (e.g., contract timelines, spending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Market research data (e.g., past awards, vendor capabilities)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End user feedback or service delivery metrics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data (e.g., FPDS-NG, SAM.gov)</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structured vs. unstructured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visibility and accessibility challenges</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15" name="Google Shape;1015;g3634d1e63c3_1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67e9928253_0_2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g367e9928253_0_2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 basics and connect data types to everyday procurement documentation. Emphasize that acquisition professionals often manage and make decisions based on these different forms of data.</a:t>
            </a:r>
            <a:endParaRPr/>
          </a:p>
        </p:txBody>
      </p:sp>
      <p:sp>
        <p:nvSpPr>
          <p:cNvPr id="1024" name="Google Shape;1024;g367e9928253_0_2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67e9928253_0_2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g367e9928253_0_2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these terms as “buzzwords” that COs will hear in solicitations and proposals. Encourage COs not to ignore them—understanding these concepts helps in evaluating vendor claims and identifying red flags.</a:t>
            </a:r>
            <a:endParaRPr/>
          </a:p>
        </p:txBody>
      </p:sp>
      <p:sp>
        <p:nvSpPr>
          <p:cNvPr id="1032" name="Google Shape;1032;g367e9928253_0_2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67e9928253_0_2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g367e9928253_0_2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Stress that contracting officers are both data stewards and users. They must understand what data can be shared, what must be protected, and how to build appropriate protections into contracts.</a:t>
            </a:r>
            <a:endParaRPr/>
          </a:p>
        </p:txBody>
      </p:sp>
      <p:sp>
        <p:nvSpPr>
          <p:cNvPr id="1040" name="Google Shape;1040;g367e9928253_0_2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60f98a9c26_0_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g360f98a9c26_0_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 This USCIS example highlights how digital transformation can improve experience, efficiency, and outcomes. Think about how procurement supports transitions like this through contracts and tools.</a:t>
            </a:r>
            <a:endParaRPr/>
          </a:p>
          <a:p>
            <a:pPr marL="0" lvl="0" indent="0" algn="l" rtl="0">
              <a:spcBef>
                <a:spcPts val="0"/>
              </a:spcBef>
              <a:spcAft>
                <a:spcPts val="0"/>
              </a:spcAft>
              <a:buNone/>
            </a:pPr>
            <a:endParaRPr/>
          </a:p>
        </p:txBody>
      </p:sp>
      <p:sp>
        <p:nvSpPr>
          <p:cNvPr id="519" name="Google Shape;519;g360f98a9c26_0_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3634d1e63c3_1_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7" name="Google Shape;1047;g3634d1e63c3_1_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will data be stored, accessed, and shared?</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Who owns the data (vendor vs. agency)?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interoperability and portability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Compliance with data standards (e.g., metadata tagging, privacy rules)</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analytics or dashboards for monitoring</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or classification of data</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48" name="Google Shape;1048;g3634d1e63c3_1_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62316da2b7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6" name="Google Shape;1056;g362316da2b7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362316da2b7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67e9928253_0_3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g367e9928253_0_3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Emphasize that understanding development methods helps COs evaluate project progress, contract types, and vendor capabilities.</a:t>
            </a:r>
            <a:endParaRPr/>
          </a:p>
        </p:txBody>
      </p:sp>
      <p:sp>
        <p:nvSpPr>
          <p:cNvPr id="1063" name="Google Shape;1063;g367e9928253_0_3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634d1e63c3_1_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3634d1e63c3_1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vs. scope definition tension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Measuring performance or value in agile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Incremental delivery and payment structuring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Difficulty aligning agile with traditional FAR-based contracting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Clarity in roles/responsibilities during sprints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71" name="Google Shape;1071;g3634d1e63c3_1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62316da2b7_0_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g362316da2b7_0_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0" name="Google Shape;1080;g362316da2b7_0_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62316da2b7_0_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g362316da2b7_0_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should ensure vendors include testing and update processes in proposals—updates aren’t optional; they’re ongoing.</a:t>
            </a:r>
            <a:endParaRPr/>
          </a:p>
        </p:txBody>
      </p:sp>
      <p:sp>
        <p:nvSpPr>
          <p:cNvPr id="1088" name="Google Shape;1088;g362316da2b7_0_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634d1e63c3_1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g3634d1e63c3_1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Faster bug fixes and security patches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user feedback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Increased transparency of progress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Automated testing and deployment pipelines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alignment challenges with frequent delivery</a:t>
            </a:r>
            <a:endParaRPr sz="1200">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96" name="Google Shape;1096;g3634d1e63c3_1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67e9928253_0_3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4" name="Google Shape;1104;g367e9928253_0_3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Draw parallels to physical procurement—just like you’d want a parts list for a vehicle or hardware, you need a parts list for software too.</a:t>
            </a:r>
            <a:endParaRPr/>
          </a:p>
        </p:txBody>
      </p:sp>
      <p:sp>
        <p:nvSpPr>
          <p:cNvPr id="1105" name="Google Shape;1105;g367e9928253_0_3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3634d1e63c3_1_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4" name="Google Shape;1114;g3634d1e63c3_1_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Supply chain transparency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Identifying vulnerabilities in third-party libraries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Cybersecurity compliance and incident response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Contract requirements for secure development</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15" name="Google Shape;1115;g3634d1e63c3_1_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62343476f6_0_2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3" name="Google Shape;1123;g362343476f6_0_2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Tip:</a:t>
            </a:r>
            <a:r>
              <a:rPr lang="en">
                <a:solidFill>
                  <a:schemeClr val="dk1"/>
                </a:solidFill>
              </a:rPr>
              <a:t> Licensing isn't just legalese—it affects how flexible, scalable, and maintainable a software investment will be over time.</a:t>
            </a:r>
            <a:endParaRPr/>
          </a:p>
        </p:txBody>
      </p:sp>
      <p:sp>
        <p:nvSpPr>
          <p:cNvPr id="1124" name="Google Shape;1124;g362343476f6_0_2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60f98a9c26_0_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g360f98a9c26_0_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Thinking back to the digital service wheel, think about explore who benefits, what the service is, and how it was built, etc. These questions are useful when evaluating or planning digital procurements.</a:t>
            </a:r>
            <a:endParaRPr/>
          </a:p>
        </p:txBody>
      </p:sp>
      <p:sp>
        <p:nvSpPr>
          <p:cNvPr id="528" name="Google Shape;528;g360f98a9c26_0_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3634d1e63c3_1_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3" name="Google Shape;1133;g3634d1e63c3_1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savings vs. vendor support availability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Licensing and intellectual property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and patching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Long-term maintenance and portability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Avoiding vendor lock-in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34" name="Google Shape;1134;g3634d1e63c3_1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67e9928253_0_3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g367e9928253_0_3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don’t just buy software—they shape the systems citizens use. Contracts should support flexibility, inclusion, and evidence-based improvements.</a:t>
            </a:r>
            <a:endParaRPr/>
          </a:p>
        </p:txBody>
      </p:sp>
      <p:sp>
        <p:nvSpPr>
          <p:cNvPr id="1143" name="Google Shape;1143;g367e9928253_0_3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634d1e63c3_1_1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3634d1e63c3_1_1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51" name="Google Shape;1151;g3634d1e63c3_1_1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3634d1e63c3_1_1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9" name="Google Shape;1159;g3634d1e63c3_1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0" name="Google Shape;1160;g3634d1e63c3_1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3634d1e63c3_1_1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8" name="Google Shape;1168;g3634d1e63c3_1_1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9" name="Google Shape;1169;g3634d1e63c3_1_1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634d1e63c3_1_14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634d1e63c3_1_14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r>
              <a:rPr lang="en"/>
              <a:t>Speaker notes</a:t>
            </a:r>
            <a:endParaRPr/>
          </a:p>
        </p:txBody>
      </p:sp>
      <p:sp>
        <p:nvSpPr>
          <p:cNvPr id="1178" name="Google Shape;1178;g3634d1e63c3_1_14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362343476f6_0_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362343476f6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g362343476f6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62343476f6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2" name="Google Shape;1192;g362343476f6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Cloud isn’t just about storage—it’s about speed, scalability, and efficiency. These five characteristics help explain why cloud is transforming how agencies manage IT, and why acquisition must evolve too.</a:t>
            </a:r>
            <a:endParaRPr>
              <a:solidFill>
                <a:schemeClr val="dk1"/>
              </a:solidFill>
            </a:endParaRPr>
          </a:p>
          <a:p>
            <a:pPr marL="0" lvl="0" indent="0" algn="l" rtl="0">
              <a:spcBef>
                <a:spcPts val="1200"/>
              </a:spcBef>
              <a:spcAft>
                <a:spcPts val="0"/>
              </a:spcAft>
              <a:buNone/>
            </a:pPr>
            <a:endParaRPr/>
          </a:p>
        </p:txBody>
      </p:sp>
      <p:sp>
        <p:nvSpPr>
          <p:cNvPr id="1193" name="Google Shape;1193;g362343476f6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3634d1e63c3_1_5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3634d1e63c3_1_5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Mission-critical needs vs. scalability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models (pay-as-you-go vs. fixed infrastructure)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and speed of deployment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requirements and data classification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Internal capacity for managing cloud services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03" name="Google Shape;1203;g3634d1e63c3_1_5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62343476f6_0_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62343476f6_0_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Procurement must reflect both deployment and service models. Your contract might involve SaaS with shared hosting or PaaS tools hosted in a hybrid cloud. Know the differences—this affects pricing, security, and compliance.</a:t>
            </a:r>
            <a:endParaRPr/>
          </a:p>
        </p:txBody>
      </p:sp>
      <p:sp>
        <p:nvSpPr>
          <p:cNvPr id="1212" name="Google Shape;1212;g362343476f6_0_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nerated Slide 1_1_1_F">
  <p:cSld name="TITLE_AND_BODY_2_1_1_1_1_1_1_1">
    <p:spTree>
      <p:nvGrpSpPr>
        <p:cNvPr id="1" name="Shape 124"/>
        <p:cNvGrpSpPr/>
        <p:nvPr/>
      </p:nvGrpSpPr>
      <p:grpSpPr>
        <a:xfrm>
          <a:off x="0" y="0"/>
          <a:ext cx="0" cy="0"/>
          <a:chOff x="0" y="0"/>
          <a:chExt cx="0" cy="0"/>
        </a:xfrm>
      </p:grpSpPr>
      <p:sp>
        <p:nvSpPr>
          <p:cNvPr id="125" name="Google Shape;125;p13"/>
          <p:cNvSpPr/>
          <p:nvPr/>
        </p:nvSpPr>
        <p:spPr>
          <a:xfrm>
            <a:off x="228600" y="228600"/>
            <a:ext cx="8686800" cy="4686300"/>
          </a:xfrm>
          <a:prstGeom prst="roundRect">
            <a:avLst>
              <a:gd name="adj" fmla="val 612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3"/>
          <p:cNvSpPr>
            <a:spLocks noGrp="1"/>
          </p:cNvSpPr>
          <p:nvPr>
            <p:ph type="pic" idx="2"/>
          </p:nvPr>
        </p:nvSpPr>
        <p:spPr>
          <a:xfrm>
            <a:off x="4626864" y="585216"/>
            <a:ext cx="3968400" cy="3968400"/>
          </a:xfrm>
          <a:prstGeom prst="rect">
            <a:avLst/>
          </a:prstGeom>
          <a:noFill/>
          <a:ln>
            <a:noFill/>
          </a:ln>
        </p:spPr>
      </p:sp>
      <p:sp>
        <p:nvSpPr>
          <p:cNvPr id="127" name="Google Shape;127;p13"/>
          <p:cNvSpPr txBox="1">
            <a:spLocks noGrp="1"/>
          </p:cNvSpPr>
          <p:nvPr>
            <p:ph type="title"/>
          </p:nvPr>
        </p:nvSpPr>
        <p:spPr>
          <a:xfrm>
            <a:off x="557784" y="585216"/>
            <a:ext cx="3712500" cy="9327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13"/>
          <p:cNvSpPr txBox="1">
            <a:spLocks noGrp="1"/>
          </p:cNvSpPr>
          <p:nvPr>
            <p:ph type="body" idx="1"/>
          </p:nvPr>
        </p:nvSpPr>
        <p:spPr>
          <a:xfrm>
            <a:off x="508525" y="1883625"/>
            <a:ext cx="3761700" cy="2670000"/>
          </a:xfrm>
          <a:prstGeom prst="rect">
            <a:avLst/>
          </a:prstGeom>
        </p:spPr>
        <p:txBody>
          <a:bodyPr spcFirstLastPara="1" wrap="square" lIns="0" tIns="0" rIns="0" bIns="0"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51">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enerated Slide 1_1_1_B">
  <p:cSld name="TITLE_AND_BODY_2_1_1_1">
    <p:spTree>
      <p:nvGrpSpPr>
        <p:cNvPr id="1" name="Shape 129"/>
        <p:cNvGrpSpPr/>
        <p:nvPr/>
      </p:nvGrpSpPr>
      <p:grpSpPr>
        <a:xfrm>
          <a:off x="0" y="0"/>
          <a:ext cx="0" cy="0"/>
          <a:chOff x="0" y="0"/>
          <a:chExt cx="0" cy="0"/>
        </a:xfrm>
      </p:grpSpPr>
      <p:sp>
        <p:nvSpPr>
          <p:cNvPr id="130" name="Google Shape;130;p14"/>
          <p:cNvSpPr>
            <a:spLocks noGrp="1"/>
          </p:cNvSpPr>
          <p:nvPr>
            <p:ph type="pic" idx="2"/>
          </p:nvPr>
        </p:nvSpPr>
        <p:spPr>
          <a:xfrm>
            <a:off x="4517136" y="475488"/>
            <a:ext cx="4188000" cy="4188000"/>
          </a:xfrm>
          <a:prstGeom prst="roundRect">
            <a:avLst>
              <a:gd name="adj" fmla="val 8475"/>
            </a:avLst>
          </a:prstGeom>
          <a:noFill/>
          <a:ln>
            <a:noFill/>
          </a:ln>
        </p:spPr>
      </p:sp>
      <p:sp>
        <p:nvSpPr>
          <p:cNvPr id="131" name="Google Shape;131;p14"/>
          <p:cNvSpPr txBox="1">
            <a:spLocks noGrp="1"/>
          </p:cNvSpPr>
          <p:nvPr>
            <p:ph type="title"/>
          </p:nvPr>
        </p:nvSpPr>
        <p:spPr>
          <a:xfrm>
            <a:off x="548650" y="576075"/>
            <a:ext cx="3556800" cy="8688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14"/>
          <p:cNvSpPr txBox="1">
            <a:spLocks noGrp="1"/>
          </p:cNvSpPr>
          <p:nvPr>
            <p:ph type="body" idx="1"/>
          </p:nvPr>
        </p:nvSpPr>
        <p:spPr>
          <a:xfrm>
            <a:off x="438912" y="1655064"/>
            <a:ext cx="3666600" cy="28713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3" name="Google Shape;133;p14"/>
          <p:cNvCxnSpPr/>
          <p:nvPr/>
        </p:nvCxnSpPr>
        <p:spPr>
          <a:xfrm>
            <a:off x="530352" y="402336"/>
            <a:ext cx="1059900" cy="0"/>
          </a:xfrm>
          <a:prstGeom prst="straightConnector1">
            <a:avLst/>
          </a:prstGeom>
          <a:noFill/>
          <a:ln w="9525" cap="flat" cmpd="sng">
            <a:solidFill>
              <a:srgbClr val="595959"/>
            </a:solidFill>
            <a:prstDash val="solid"/>
            <a:round/>
            <a:headEnd type="none" w="sm" len="sm"/>
            <a:tailEnd type="none" w="sm" len="sm"/>
          </a:ln>
        </p:spPr>
      </p:cxnSp>
      <p:cxnSp>
        <p:nvCxnSpPr>
          <p:cNvPr id="134" name="Google Shape;134;p14"/>
          <p:cNvCxnSpPr/>
          <p:nvPr/>
        </p:nvCxnSpPr>
        <p:spPr>
          <a:xfrm>
            <a:off x="530352" y="4745736"/>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enerated Slide 1_1_1_H">
  <p:cSld name="TITLE_AND_BODY_2_1_1_1_1_1_1_1_1_1">
    <p:spTree>
      <p:nvGrpSpPr>
        <p:cNvPr id="1" name="Shape 135"/>
        <p:cNvGrpSpPr/>
        <p:nvPr/>
      </p:nvGrpSpPr>
      <p:grpSpPr>
        <a:xfrm>
          <a:off x="0" y="0"/>
          <a:ext cx="0" cy="0"/>
          <a:chOff x="0" y="0"/>
          <a:chExt cx="0" cy="0"/>
        </a:xfrm>
      </p:grpSpPr>
      <p:sp>
        <p:nvSpPr>
          <p:cNvPr id="136" name="Google Shape;136;p15"/>
          <p:cNvSpPr>
            <a:spLocks noGrp="1"/>
          </p:cNvSpPr>
          <p:nvPr>
            <p:ph type="pic" idx="2"/>
          </p:nvPr>
        </p:nvSpPr>
        <p:spPr>
          <a:xfrm>
            <a:off x="548640" y="1554480"/>
            <a:ext cx="2807100" cy="2807100"/>
          </a:xfrm>
          <a:prstGeom prst="roundRect">
            <a:avLst>
              <a:gd name="adj" fmla="val 8343"/>
            </a:avLst>
          </a:prstGeom>
          <a:noFill/>
          <a:ln>
            <a:noFill/>
          </a:ln>
        </p:spPr>
      </p:sp>
      <p:sp>
        <p:nvSpPr>
          <p:cNvPr id="137" name="Google Shape;137;p15"/>
          <p:cNvSpPr txBox="1">
            <a:spLocks noGrp="1"/>
          </p:cNvSpPr>
          <p:nvPr>
            <p:ph type="title"/>
          </p:nvPr>
        </p:nvSpPr>
        <p:spPr>
          <a:xfrm>
            <a:off x="548675" y="603500"/>
            <a:ext cx="7923900" cy="6675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8" name="Google Shape;138;p15"/>
          <p:cNvSpPr txBox="1">
            <a:spLocks noGrp="1"/>
          </p:cNvSpPr>
          <p:nvPr>
            <p:ph type="body" idx="1"/>
          </p:nvPr>
        </p:nvSpPr>
        <p:spPr>
          <a:xfrm>
            <a:off x="3895344" y="1408176"/>
            <a:ext cx="4782300" cy="30906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9" name="Google Shape;139;p15"/>
          <p:cNvCxnSpPr/>
          <p:nvPr/>
        </p:nvCxnSpPr>
        <p:spPr>
          <a:xfrm>
            <a:off x="544200" y="451125"/>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44"/>
        <p:cNvGrpSpPr/>
        <p:nvPr/>
      </p:nvGrpSpPr>
      <p:grpSpPr>
        <a:xfrm>
          <a:off x="0" y="0"/>
          <a:ext cx="0" cy="0"/>
          <a:chOff x="0" y="0"/>
          <a:chExt cx="0" cy="0"/>
        </a:xfrm>
      </p:grpSpPr>
      <p:sp>
        <p:nvSpPr>
          <p:cNvPr id="145" name="Google Shape;145;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6" name="Google Shape;146;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47" name="Google Shape;14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0" name="Google Shape;15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54" name="Google Shape;15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8" name="Google Shape;158;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9" name="Google Shape;15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5" name="Google Shape;165;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6" name="Google Shape;16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9" name="Google Shape;16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170"/>
        <p:cNvGrpSpPr/>
        <p:nvPr/>
      </p:nvGrpSpPr>
      <p:grpSpPr>
        <a:xfrm>
          <a:off x="0" y="0"/>
          <a:ext cx="0" cy="0"/>
          <a:chOff x="0" y="0"/>
          <a:chExt cx="0" cy="0"/>
        </a:xfrm>
      </p:grpSpPr>
      <p:sp>
        <p:nvSpPr>
          <p:cNvPr id="171" name="Google Shape;171;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3" name="Google Shape;173;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174" name="Google Shape;174;p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175" name="Google Shape;17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176"/>
        <p:cNvGrpSpPr/>
        <p:nvPr/>
      </p:nvGrpSpPr>
      <p:grpSpPr>
        <a:xfrm>
          <a:off x="0" y="0"/>
          <a:ext cx="0" cy="0"/>
          <a:chOff x="0" y="0"/>
          <a:chExt cx="0" cy="0"/>
        </a:xfrm>
      </p:grpSpPr>
      <p:sp>
        <p:nvSpPr>
          <p:cNvPr id="177" name="Google Shape;177;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178" name="Google Shape;17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179"/>
        <p:cNvGrpSpPr/>
        <p:nvPr/>
      </p:nvGrpSpPr>
      <p:grpSpPr>
        <a:xfrm>
          <a:off x="0" y="0"/>
          <a:ext cx="0" cy="0"/>
          <a:chOff x="0" y="0"/>
          <a:chExt cx="0" cy="0"/>
        </a:xfrm>
      </p:grpSpPr>
      <p:sp>
        <p:nvSpPr>
          <p:cNvPr id="180" name="Google Shape;180;p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1" name="Google Shape;181;p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182" name="Google Shape;18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83"/>
        <p:cNvGrpSpPr/>
        <p:nvPr/>
      </p:nvGrpSpPr>
      <p:grpSpPr>
        <a:xfrm>
          <a:off x="0" y="0"/>
          <a:ext cx="0" cy="0"/>
          <a:chOff x="0" y="0"/>
          <a:chExt cx="0" cy="0"/>
        </a:xfrm>
      </p:grpSpPr>
      <p:sp>
        <p:nvSpPr>
          <p:cNvPr id="184" name="Google Shape;18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188" name="Google Shape;188;p28"/>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9" name="Google Shape;189;p28"/>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0" name="Google Shape;190;p28"/>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1" name="Google Shape;191;p28"/>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2" name="Google Shape;192;p28"/>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3" name="Google Shape;193;p28"/>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29"/>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97" name="Google Shape;197;p29"/>
          <p:cNvSpPr>
            <a:spLocks noGrp="1"/>
          </p:cNvSpPr>
          <p:nvPr>
            <p:ph type="pic" idx="2"/>
          </p:nvPr>
        </p:nvSpPr>
        <p:spPr>
          <a:xfrm>
            <a:off x="4992024" y="1152775"/>
            <a:ext cx="3840300" cy="3416400"/>
          </a:xfrm>
          <a:prstGeom prst="rect">
            <a:avLst/>
          </a:prstGeom>
          <a:noFill/>
          <a:ln>
            <a:noFill/>
          </a:ln>
        </p:spPr>
      </p:sp>
      <p:sp>
        <p:nvSpPr>
          <p:cNvPr id="198" name="Google Shape;19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99"/>
        <p:cNvGrpSpPr/>
        <p:nvPr/>
      </p:nvGrpSpPr>
      <p:grpSpPr>
        <a:xfrm>
          <a:off x="0" y="0"/>
          <a:ext cx="0" cy="0"/>
          <a:chOff x="0" y="0"/>
          <a:chExt cx="0" cy="0"/>
        </a:xfrm>
      </p:grpSpPr>
      <p:sp>
        <p:nvSpPr>
          <p:cNvPr id="200" name="Google Shape;20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01" name="Google Shape;201;p30"/>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02" name="Google Shape;202;p30"/>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3" name="Google Shape;203;p30"/>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4" name="Google Shape;204;p30"/>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05" name="Google Shape;205;p30"/>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06"/>
        <p:cNvGrpSpPr/>
        <p:nvPr/>
      </p:nvGrpSpPr>
      <p:grpSpPr>
        <a:xfrm>
          <a:off x="0" y="0"/>
          <a:ext cx="0" cy="0"/>
          <a:chOff x="0" y="0"/>
          <a:chExt cx="0" cy="0"/>
        </a:xfrm>
      </p:grpSpPr>
      <p:sp>
        <p:nvSpPr>
          <p:cNvPr id="207" name="Google Shape;20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08" name="Google Shape;208;p31"/>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9" name="Google Shape;209;p31"/>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0" name="Google Shape;210;p31"/>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1" name="Google Shape;211;p31"/>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12" name="Google Shape;212;p31"/>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3" name="Google Shape;213;p31"/>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4" name="Google Shape;214;p31"/>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15"/>
        <p:cNvGrpSpPr/>
        <p:nvPr/>
      </p:nvGrpSpPr>
      <p:grpSpPr>
        <a:xfrm>
          <a:off x="0" y="0"/>
          <a:ext cx="0" cy="0"/>
          <a:chOff x="0" y="0"/>
          <a:chExt cx="0" cy="0"/>
        </a:xfrm>
      </p:grpSpPr>
      <p:sp>
        <p:nvSpPr>
          <p:cNvPr id="216" name="Google Shape;21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17" name="Google Shape;217;p32"/>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8" name="Google Shape;218;p32"/>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9" name="Google Shape;219;p32"/>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0" name="Google Shape;220;p32"/>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1" name="Google Shape;221;p32"/>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22" name="Google Shape;222;p32"/>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3" name="Google Shape;223;p32"/>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4" name="Google Shape;224;p32"/>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5" name="Google Shape;225;p32"/>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29" name="Google Shape;229;p33"/>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30"/>
        <p:cNvGrpSpPr/>
        <p:nvPr/>
      </p:nvGrpSpPr>
      <p:grpSpPr>
        <a:xfrm>
          <a:off x="0" y="0"/>
          <a:ext cx="0" cy="0"/>
          <a:chOff x="0" y="0"/>
          <a:chExt cx="0" cy="0"/>
        </a:xfrm>
      </p:grpSpPr>
      <p:sp>
        <p:nvSpPr>
          <p:cNvPr id="231" name="Google Shape;231;p34"/>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2" name="Google Shape;232;p34"/>
          <p:cNvSpPr>
            <a:spLocks noGrp="1"/>
          </p:cNvSpPr>
          <p:nvPr>
            <p:ph type="pic" idx="2"/>
          </p:nvPr>
        </p:nvSpPr>
        <p:spPr>
          <a:xfrm>
            <a:off x="4804825" y="1133300"/>
            <a:ext cx="4027500" cy="2392800"/>
          </a:xfrm>
          <a:prstGeom prst="rect">
            <a:avLst/>
          </a:prstGeom>
          <a:noFill/>
          <a:ln>
            <a:noFill/>
          </a:ln>
        </p:spPr>
      </p:sp>
      <p:sp>
        <p:nvSpPr>
          <p:cNvPr id="233" name="Google Shape;233;p34"/>
          <p:cNvSpPr>
            <a:spLocks noGrp="1"/>
          </p:cNvSpPr>
          <p:nvPr>
            <p:ph type="pic" idx="3"/>
          </p:nvPr>
        </p:nvSpPr>
        <p:spPr>
          <a:xfrm>
            <a:off x="311725" y="1133300"/>
            <a:ext cx="4027500" cy="2392800"/>
          </a:xfrm>
          <a:prstGeom prst="rect">
            <a:avLst/>
          </a:prstGeom>
          <a:noFill/>
          <a:ln>
            <a:noFill/>
          </a:ln>
        </p:spPr>
      </p:sp>
      <p:sp>
        <p:nvSpPr>
          <p:cNvPr id="234" name="Google Shape;234;p34"/>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5" name="Google Shape;23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36" name="Google Shape;23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34"/>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38" name="Google Shape;238;p34"/>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239"/>
        <p:cNvGrpSpPr/>
        <p:nvPr/>
      </p:nvGrpSpPr>
      <p:grpSpPr>
        <a:xfrm>
          <a:off x="0" y="0"/>
          <a:ext cx="0" cy="0"/>
          <a:chOff x="0" y="0"/>
          <a:chExt cx="0" cy="0"/>
        </a:xfrm>
      </p:grpSpPr>
      <p:sp>
        <p:nvSpPr>
          <p:cNvPr id="240" name="Google Shape;240;p35"/>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1" name="Google Shape;241;p35"/>
          <p:cNvSpPr>
            <a:spLocks noGrp="1"/>
          </p:cNvSpPr>
          <p:nvPr>
            <p:ph type="pic" idx="2"/>
          </p:nvPr>
        </p:nvSpPr>
        <p:spPr>
          <a:xfrm>
            <a:off x="6205225" y="1128325"/>
            <a:ext cx="2627100" cy="2273100"/>
          </a:xfrm>
          <a:prstGeom prst="rect">
            <a:avLst/>
          </a:prstGeom>
          <a:noFill/>
          <a:ln>
            <a:noFill/>
          </a:ln>
        </p:spPr>
      </p:sp>
      <p:sp>
        <p:nvSpPr>
          <p:cNvPr id="242" name="Google Shape;242;p35"/>
          <p:cNvSpPr>
            <a:spLocks noGrp="1"/>
          </p:cNvSpPr>
          <p:nvPr>
            <p:ph type="pic" idx="3"/>
          </p:nvPr>
        </p:nvSpPr>
        <p:spPr>
          <a:xfrm>
            <a:off x="311725" y="1128325"/>
            <a:ext cx="2627100" cy="2273100"/>
          </a:xfrm>
          <a:prstGeom prst="rect">
            <a:avLst/>
          </a:prstGeom>
          <a:noFill/>
          <a:ln>
            <a:noFill/>
          </a:ln>
        </p:spPr>
      </p:sp>
      <p:sp>
        <p:nvSpPr>
          <p:cNvPr id="243" name="Google Shape;243;p35"/>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4" name="Google Shape;244;p35"/>
          <p:cNvSpPr>
            <a:spLocks noGrp="1"/>
          </p:cNvSpPr>
          <p:nvPr>
            <p:ph type="pic" idx="5"/>
          </p:nvPr>
        </p:nvSpPr>
        <p:spPr>
          <a:xfrm>
            <a:off x="3255250" y="1128325"/>
            <a:ext cx="2627100" cy="2273100"/>
          </a:xfrm>
          <a:prstGeom prst="rect">
            <a:avLst/>
          </a:prstGeom>
          <a:noFill/>
          <a:ln>
            <a:noFill/>
          </a:ln>
        </p:spPr>
      </p:sp>
      <p:sp>
        <p:nvSpPr>
          <p:cNvPr id="245" name="Google Shape;245;p35"/>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6" name="Google Shape;24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47" name="Google Shape;24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35"/>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49" name="Google Shape;249;p35"/>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50" name="Google Shape;250;p35"/>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251"/>
        <p:cNvGrpSpPr/>
        <p:nvPr/>
      </p:nvGrpSpPr>
      <p:grpSpPr>
        <a:xfrm>
          <a:off x="0" y="0"/>
          <a:ext cx="0" cy="0"/>
          <a:chOff x="0" y="0"/>
          <a:chExt cx="0" cy="0"/>
        </a:xfrm>
      </p:grpSpPr>
      <p:sp>
        <p:nvSpPr>
          <p:cNvPr id="252" name="Google Shape;252;p36"/>
          <p:cNvSpPr>
            <a:spLocks noGrp="1"/>
          </p:cNvSpPr>
          <p:nvPr>
            <p:ph type="pic" idx="2"/>
          </p:nvPr>
        </p:nvSpPr>
        <p:spPr>
          <a:xfrm>
            <a:off x="311700" y="445025"/>
            <a:ext cx="8520600" cy="4218300"/>
          </a:xfrm>
          <a:prstGeom prst="rect">
            <a:avLst/>
          </a:prstGeom>
          <a:noFill/>
          <a:ln>
            <a:noFill/>
          </a:ln>
        </p:spPr>
      </p:sp>
      <p:sp>
        <p:nvSpPr>
          <p:cNvPr id="253" name="Google Shape;25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254"/>
        <p:cNvGrpSpPr/>
        <p:nvPr/>
      </p:nvGrpSpPr>
      <p:grpSpPr>
        <a:xfrm>
          <a:off x="0" y="0"/>
          <a:ext cx="0" cy="0"/>
          <a:chOff x="0" y="0"/>
          <a:chExt cx="0" cy="0"/>
        </a:xfrm>
      </p:grpSpPr>
      <p:sp>
        <p:nvSpPr>
          <p:cNvPr id="255" name="Google Shape;25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56" name="Google Shape;256;p37"/>
          <p:cNvSpPr>
            <a:spLocks noGrp="1"/>
          </p:cNvSpPr>
          <p:nvPr>
            <p:ph type="pic" idx="2"/>
          </p:nvPr>
        </p:nvSpPr>
        <p:spPr>
          <a:xfrm>
            <a:off x="3389600" y="118913"/>
            <a:ext cx="1643700" cy="1535100"/>
          </a:xfrm>
          <a:prstGeom prst="rect">
            <a:avLst/>
          </a:prstGeom>
          <a:noFill/>
          <a:ln>
            <a:noFill/>
          </a:ln>
        </p:spPr>
      </p:sp>
      <p:sp>
        <p:nvSpPr>
          <p:cNvPr id="257" name="Google Shape;257;p37"/>
          <p:cNvSpPr>
            <a:spLocks noGrp="1"/>
          </p:cNvSpPr>
          <p:nvPr>
            <p:ph type="pic" idx="3"/>
          </p:nvPr>
        </p:nvSpPr>
        <p:spPr>
          <a:xfrm>
            <a:off x="5195935" y="118913"/>
            <a:ext cx="1643700" cy="1535100"/>
          </a:xfrm>
          <a:prstGeom prst="rect">
            <a:avLst/>
          </a:prstGeom>
          <a:noFill/>
          <a:ln>
            <a:noFill/>
          </a:ln>
        </p:spPr>
      </p:sp>
      <p:sp>
        <p:nvSpPr>
          <p:cNvPr id="258" name="Google Shape;258;p37"/>
          <p:cNvSpPr>
            <a:spLocks noGrp="1"/>
          </p:cNvSpPr>
          <p:nvPr>
            <p:ph type="pic" idx="4"/>
          </p:nvPr>
        </p:nvSpPr>
        <p:spPr>
          <a:xfrm>
            <a:off x="7002270" y="118913"/>
            <a:ext cx="1643700" cy="1535100"/>
          </a:xfrm>
          <a:prstGeom prst="rect">
            <a:avLst/>
          </a:prstGeom>
          <a:noFill/>
          <a:ln>
            <a:noFill/>
          </a:ln>
        </p:spPr>
      </p:sp>
      <p:sp>
        <p:nvSpPr>
          <p:cNvPr id="259" name="Google Shape;259;p37"/>
          <p:cNvSpPr>
            <a:spLocks noGrp="1"/>
          </p:cNvSpPr>
          <p:nvPr>
            <p:ph type="pic" idx="5"/>
          </p:nvPr>
        </p:nvSpPr>
        <p:spPr>
          <a:xfrm>
            <a:off x="3389588" y="1804212"/>
            <a:ext cx="1643700" cy="1535100"/>
          </a:xfrm>
          <a:prstGeom prst="rect">
            <a:avLst/>
          </a:prstGeom>
          <a:noFill/>
          <a:ln>
            <a:noFill/>
          </a:ln>
        </p:spPr>
      </p:sp>
      <p:sp>
        <p:nvSpPr>
          <p:cNvPr id="260" name="Google Shape;260;p37"/>
          <p:cNvSpPr>
            <a:spLocks noGrp="1"/>
          </p:cNvSpPr>
          <p:nvPr>
            <p:ph type="pic" idx="6"/>
          </p:nvPr>
        </p:nvSpPr>
        <p:spPr>
          <a:xfrm>
            <a:off x="5195922" y="1804212"/>
            <a:ext cx="1643700" cy="1535100"/>
          </a:xfrm>
          <a:prstGeom prst="rect">
            <a:avLst/>
          </a:prstGeom>
          <a:noFill/>
          <a:ln>
            <a:noFill/>
          </a:ln>
        </p:spPr>
      </p:sp>
      <p:sp>
        <p:nvSpPr>
          <p:cNvPr id="261" name="Google Shape;261;p37"/>
          <p:cNvSpPr>
            <a:spLocks noGrp="1"/>
          </p:cNvSpPr>
          <p:nvPr>
            <p:ph type="pic" idx="7"/>
          </p:nvPr>
        </p:nvSpPr>
        <p:spPr>
          <a:xfrm>
            <a:off x="7002257" y="1804212"/>
            <a:ext cx="1643700" cy="1535100"/>
          </a:xfrm>
          <a:prstGeom prst="rect">
            <a:avLst/>
          </a:prstGeom>
          <a:noFill/>
          <a:ln>
            <a:noFill/>
          </a:ln>
        </p:spPr>
      </p:sp>
      <p:sp>
        <p:nvSpPr>
          <p:cNvPr id="262" name="Google Shape;262;p37"/>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37"/>
          <p:cNvSpPr>
            <a:spLocks noGrp="1"/>
          </p:cNvSpPr>
          <p:nvPr>
            <p:ph type="pic" idx="8"/>
          </p:nvPr>
        </p:nvSpPr>
        <p:spPr>
          <a:xfrm>
            <a:off x="3389588" y="3489487"/>
            <a:ext cx="1643700" cy="1535100"/>
          </a:xfrm>
          <a:prstGeom prst="rect">
            <a:avLst/>
          </a:prstGeom>
          <a:noFill/>
          <a:ln>
            <a:noFill/>
          </a:ln>
        </p:spPr>
      </p:sp>
      <p:sp>
        <p:nvSpPr>
          <p:cNvPr id="264" name="Google Shape;264;p37"/>
          <p:cNvSpPr>
            <a:spLocks noGrp="1"/>
          </p:cNvSpPr>
          <p:nvPr>
            <p:ph type="pic" idx="9"/>
          </p:nvPr>
        </p:nvSpPr>
        <p:spPr>
          <a:xfrm>
            <a:off x="5195922" y="3489487"/>
            <a:ext cx="1643700" cy="1535100"/>
          </a:xfrm>
          <a:prstGeom prst="rect">
            <a:avLst/>
          </a:prstGeom>
          <a:noFill/>
          <a:ln>
            <a:noFill/>
          </a:ln>
        </p:spPr>
      </p:sp>
      <p:sp>
        <p:nvSpPr>
          <p:cNvPr id="265" name="Google Shape;265;p37"/>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68" name="Google Shape;268;p3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269" name="Google Shape;26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39"/>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73" name="Google Shape;273;p39"/>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74" name="Google Shape;27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277" name="Google Shape;277;p40"/>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dirty="0"/>
          </a:p>
        </p:txBody>
      </p:sp>
      <p:sp>
        <p:nvSpPr>
          <p:cNvPr id="278" name="Google Shape;278;p40"/>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9" name="Google Shape;279;p40"/>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0" name="Google Shape;280;p40"/>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1" name="Google Shape;281;p40"/>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2" name="Google Shape;282;p40"/>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3" name="Google Shape;283;p40"/>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4" name="Google Shape;284;p40"/>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5" name="Google Shape;285;p40"/>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6" name="Google Shape;286;p40"/>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7" name="Google Shape;287;p40"/>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8" name="Google Shape;288;p40"/>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9" name="Google Shape;289;p40"/>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0" name="Google Shape;290;p40"/>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1" name="Google Shape;291;p40"/>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2" name="Google Shape;292;p40"/>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3" name="Google Shape;293;p40"/>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4" name="Google Shape;294;p40"/>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5" name="Google Shape;295;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96"/>
        <p:cNvGrpSpPr/>
        <p:nvPr/>
      </p:nvGrpSpPr>
      <p:grpSpPr>
        <a:xfrm>
          <a:off x="0" y="0"/>
          <a:ext cx="0" cy="0"/>
          <a:chOff x="0" y="0"/>
          <a:chExt cx="0" cy="0"/>
        </a:xfrm>
      </p:grpSpPr>
      <p:sp>
        <p:nvSpPr>
          <p:cNvPr id="297" name="Google Shape;297;p41"/>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41"/>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dirty="0">
                <a:solidFill>
                  <a:schemeClr val="lt1"/>
                </a:solidFill>
                <a:latin typeface="Barlow Medium"/>
                <a:ea typeface="Barlow Medium"/>
                <a:cs typeface="Barlow Medium"/>
                <a:sym typeface="Barlow Medium"/>
              </a:rPr>
              <a:t>Lorem ipsum dolor sit </a:t>
            </a:r>
            <a:r>
              <a:rPr lang="en" sz="700" i="1" dirty="0" err="1">
                <a:solidFill>
                  <a:schemeClr val="lt1"/>
                </a:solidFill>
                <a:latin typeface="Barlow Medium"/>
                <a:ea typeface="Barlow Medium"/>
                <a:cs typeface="Barlow Medium"/>
                <a:sym typeface="Barlow Medium"/>
              </a:rPr>
              <a:t>amet</a:t>
            </a:r>
            <a:r>
              <a:rPr lang="en" sz="700" i="1" dirty="0">
                <a:solidFill>
                  <a:schemeClr val="lt1"/>
                </a:solidFill>
                <a:latin typeface="Barlow Medium"/>
                <a:ea typeface="Barlow Medium"/>
                <a:cs typeface="Barlow Medium"/>
                <a:sym typeface="Barlow Medium"/>
              </a:rPr>
              <a:t>, </a:t>
            </a:r>
            <a:r>
              <a:rPr lang="en" sz="700" i="1" dirty="0" err="1">
                <a:solidFill>
                  <a:schemeClr val="lt1"/>
                </a:solidFill>
                <a:latin typeface="Barlow Medium"/>
                <a:ea typeface="Barlow Medium"/>
                <a:cs typeface="Barlow Medium"/>
                <a:sym typeface="Barlow Medium"/>
              </a:rPr>
              <a:t>consectetur</a:t>
            </a:r>
            <a:r>
              <a:rPr lang="en" sz="700" i="1" dirty="0">
                <a:solidFill>
                  <a:schemeClr val="lt1"/>
                </a:solidFill>
                <a:latin typeface="Barlow Medium"/>
                <a:ea typeface="Barlow Medium"/>
                <a:cs typeface="Barlow Medium"/>
                <a:sym typeface="Barlow Medium"/>
              </a:rPr>
              <a:t> </a:t>
            </a:r>
            <a:r>
              <a:rPr lang="en" sz="700" i="1" dirty="0" err="1">
                <a:solidFill>
                  <a:schemeClr val="lt1"/>
                </a:solidFill>
                <a:latin typeface="Barlow Medium"/>
                <a:ea typeface="Barlow Medium"/>
                <a:cs typeface="Barlow Medium"/>
                <a:sym typeface="Barlow Medium"/>
              </a:rPr>
              <a:t>adipiscing</a:t>
            </a:r>
            <a:r>
              <a:rPr lang="en" sz="700" i="1" dirty="0">
                <a:solidFill>
                  <a:schemeClr val="lt1"/>
                </a:solidFill>
                <a:latin typeface="Barlow Medium"/>
                <a:ea typeface="Barlow Medium"/>
                <a:cs typeface="Barlow Medium"/>
                <a:sym typeface="Barlow Medium"/>
              </a:rPr>
              <a:t> </a:t>
            </a:r>
            <a:r>
              <a:rPr lang="en" sz="700" i="1" dirty="0" err="1">
                <a:solidFill>
                  <a:schemeClr val="lt1"/>
                </a:solidFill>
                <a:latin typeface="Barlow Medium"/>
                <a:ea typeface="Barlow Medium"/>
                <a:cs typeface="Barlow Medium"/>
                <a:sym typeface="Barlow Medium"/>
              </a:rPr>
              <a:t>elit</a:t>
            </a:r>
            <a:r>
              <a:rPr lang="en" sz="700" i="1" dirty="0">
                <a:solidFill>
                  <a:schemeClr val="lt1"/>
                </a:solidFill>
                <a:latin typeface="Barlow Medium"/>
                <a:ea typeface="Barlow Medium"/>
                <a:cs typeface="Barlow Medium"/>
                <a:sym typeface="Barlow Medium"/>
              </a:rPr>
              <a:t>.</a:t>
            </a:r>
            <a:endParaRPr sz="700" i="1" dirty="0">
              <a:solidFill>
                <a:schemeClr val="lt1"/>
              </a:solidFill>
              <a:latin typeface="Barlow Medium"/>
              <a:ea typeface="Barlow Medium"/>
              <a:cs typeface="Barlow Medium"/>
              <a:sym typeface="Barlow Medium"/>
            </a:endParaRPr>
          </a:p>
        </p:txBody>
      </p:sp>
      <p:sp>
        <p:nvSpPr>
          <p:cNvPr id="299" name="Google Shape;299;p41"/>
          <p:cNvSpPr>
            <a:spLocks noGrp="1"/>
          </p:cNvSpPr>
          <p:nvPr>
            <p:ph type="pic" idx="2"/>
          </p:nvPr>
        </p:nvSpPr>
        <p:spPr>
          <a:xfrm>
            <a:off x="3915225" y="1631250"/>
            <a:ext cx="4441200" cy="3009900"/>
          </a:xfrm>
          <a:prstGeom prst="roundRect">
            <a:avLst>
              <a:gd name="adj" fmla="val 16667"/>
            </a:avLst>
          </a:prstGeom>
          <a:noFill/>
          <a:ln>
            <a:noFill/>
          </a:ln>
        </p:spPr>
      </p:sp>
      <p:sp>
        <p:nvSpPr>
          <p:cNvPr id="300" name="Google Shape;300;p41"/>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1" name="Google Shape;301;p41"/>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2" name="Google Shape;302;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303"/>
        <p:cNvGrpSpPr/>
        <p:nvPr/>
      </p:nvGrpSpPr>
      <p:grpSpPr>
        <a:xfrm>
          <a:off x="0" y="0"/>
          <a:ext cx="0" cy="0"/>
          <a:chOff x="0" y="0"/>
          <a:chExt cx="0" cy="0"/>
        </a:xfrm>
      </p:grpSpPr>
      <p:sp>
        <p:nvSpPr>
          <p:cNvPr id="304" name="Google Shape;304;p42"/>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6" name="Google Shape;306;p42"/>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7" name="Google Shape;307;p42"/>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8" name="Google Shape;308;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309"/>
        <p:cNvGrpSpPr/>
        <p:nvPr/>
      </p:nvGrpSpPr>
      <p:grpSpPr>
        <a:xfrm>
          <a:off x="0" y="0"/>
          <a:ext cx="0" cy="0"/>
          <a:chOff x="0" y="0"/>
          <a:chExt cx="0" cy="0"/>
        </a:xfrm>
      </p:grpSpPr>
      <p:sp>
        <p:nvSpPr>
          <p:cNvPr id="310" name="Google Shape;310;p43"/>
          <p:cNvSpPr>
            <a:spLocks noGrp="1"/>
          </p:cNvSpPr>
          <p:nvPr>
            <p:ph type="pic" idx="2"/>
          </p:nvPr>
        </p:nvSpPr>
        <p:spPr>
          <a:xfrm>
            <a:off x="791150" y="522900"/>
            <a:ext cx="1294800" cy="1918500"/>
          </a:xfrm>
          <a:prstGeom prst="rect">
            <a:avLst/>
          </a:prstGeom>
          <a:noFill/>
          <a:ln>
            <a:noFill/>
          </a:ln>
        </p:spPr>
      </p:sp>
      <p:sp>
        <p:nvSpPr>
          <p:cNvPr id="311" name="Google Shape;311;p43"/>
          <p:cNvSpPr>
            <a:spLocks noGrp="1"/>
          </p:cNvSpPr>
          <p:nvPr>
            <p:ph type="pic" idx="3"/>
          </p:nvPr>
        </p:nvSpPr>
        <p:spPr>
          <a:xfrm>
            <a:off x="2355375" y="522900"/>
            <a:ext cx="1294800" cy="1918500"/>
          </a:xfrm>
          <a:prstGeom prst="rect">
            <a:avLst/>
          </a:prstGeom>
          <a:noFill/>
          <a:ln>
            <a:noFill/>
          </a:ln>
        </p:spPr>
      </p:sp>
      <p:sp>
        <p:nvSpPr>
          <p:cNvPr id="312" name="Google Shape;312;p43"/>
          <p:cNvSpPr>
            <a:spLocks noGrp="1"/>
          </p:cNvSpPr>
          <p:nvPr>
            <p:ph type="pic" idx="4"/>
          </p:nvPr>
        </p:nvSpPr>
        <p:spPr>
          <a:xfrm>
            <a:off x="3921313" y="522900"/>
            <a:ext cx="1294800" cy="1918500"/>
          </a:xfrm>
          <a:prstGeom prst="rect">
            <a:avLst/>
          </a:prstGeom>
          <a:noFill/>
          <a:ln>
            <a:noFill/>
          </a:ln>
        </p:spPr>
      </p:sp>
      <p:sp>
        <p:nvSpPr>
          <p:cNvPr id="313" name="Google Shape;313;p43"/>
          <p:cNvSpPr>
            <a:spLocks noGrp="1"/>
          </p:cNvSpPr>
          <p:nvPr>
            <p:ph type="pic" idx="5"/>
          </p:nvPr>
        </p:nvSpPr>
        <p:spPr>
          <a:xfrm>
            <a:off x="5491588" y="522900"/>
            <a:ext cx="1294800" cy="1918500"/>
          </a:xfrm>
          <a:prstGeom prst="rect">
            <a:avLst/>
          </a:prstGeom>
          <a:noFill/>
          <a:ln>
            <a:noFill/>
          </a:ln>
        </p:spPr>
      </p:sp>
      <p:sp>
        <p:nvSpPr>
          <p:cNvPr id="314" name="Google Shape;314;p43"/>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315" name="Google Shape;315;p43"/>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6" name="Google Shape;316;p43"/>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7" name="Google Shape;317;p43"/>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8" name="Google Shape;318;p43"/>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9" name="Google Shape;319;p43"/>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0" name="Google Shape;320;p43"/>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1" name="Google Shape;321;p43"/>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2" name="Google Shape;322;p43"/>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3" name="Google Shape;323;p43"/>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4" name="Google Shape;324;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325"/>
        <p:cNvGrpSpPr/>
        <p:nvPr/>
      </p:nvGrpSpPr>
      <p:grpSpPr>
        <a:xfrm>
          <a:off x="0" y="0"/>
          <a:ext cx="0" cy="0"/>
          <a:chOff x="0" y="0"/>
          <a:chExt cx="0" cy="0"/>
        </a:xfrm>
      </p:grpSpPr>
      <p:sp>
        <p:nvSpPr>
          <p:cNvPr id="326" name="Google Shape;326;p44"/>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327" name="Google Shape;327;p44"/>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28" name="Google Shape;328;p4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329"/>
        <p:cNvGrpSpPr/>
        <p:nvPr/>
      </p:nvGrpSpPr>
      <p:grpSpPr>
        <a:xfrm>
          <a:off x="0" y="0"/>
          <a:ext cx="0" cy="0"/>
          <a:chOff x="0" y="0"/>
          <a:chExt cx="0" cy="0"/>
        </a:xfrm>
      </p:grpSpPr>
      <p:sp>
        <p:nvSpPr>
          <p:cNvPr id="330" name="Google Shape;330;p45"/>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31" name="Google Shape;331;p45"/>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332" name="Google Shape;332;p45"/>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3" name="Google Shape;333;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6" name="Google Shape;336;p46"/>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7" name="Google Shape;337;p46"/>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8" name="Google Shape;338;p46"/>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9" name="Google Shape;339;p46"/>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40" name="Google Shape;340;p46"/>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341" name="Google Shape;341;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344" name="Google Shape;344;p47"/>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345" name="Google Shape;345;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348" name="Google Shape;348;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349" name="Google Shape;349;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350"/>
        <p:cNvGrpSpPr/>
        <p:nvPr/>
      </p:nvGrpSpPr>
      <p:grpSpPr>
        <a:xfrm>
          <a:off x="0" y="0"/>
          <a:ext cx="0" cy="0"/>
          <a:chOff x="0" y="0"/>
          <a:chExt cx="0" cy="0"/>
        </a:xfrm>
      </p:grpSpPr>
      <p:sp>
        <p:nvSpPr>
          <p:cNvPr id="351" name="Google Shape;351;p49"/>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9"/>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53" name="Google Shape;353;p49"/>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354" name="Google Shape;354;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55" name="Google Shape;355;p49"/>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9"/>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357"/>
        <p:cNvGrpSpPr/>
        <p:nvPr/>
      </p:nvGrpSpPr>
      <p:grpSpPr>
        <a:xfrm>
          <a:off x="0" y="0"/>
          <a:ext cx="0" cy="0"/>
          <a:chOff x="0" y="0"/>
          <a:chExt cx="0" cy="0"/>
        </a:xfrm>
      </p:grpSpPr>
      <p:sp>
        <p:nvSpPr>
          <p:cNvPr id="358" name="Google Shape;358;p50"/>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9" name="Google Shape;359;p50"/>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360" name="Google Shape;360;p50"/>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361" name="Google Shape;361;p50"/>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362" name="Google Shape;362;p50"/>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63" name="Google Shape;363;p50"/>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4" name="Google Shape;364;p5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365"/>
        <p:cNvGrpSpPr/>
        <p:nvPr/>
      </p:nvGrpSpPr>
      <p:grpSpPr>
        <a:xfrm>
          <a:off x="0" y="0"/>
          <a:ext cx="0" cy="0"/>
          <a:chOff x="0" y="0"/>
          <a:chExt cx="0" cy="0"/>
        </a:xfrm>
      </p:grpSpPr>
      <p:sp>
        <p:nvSpPr>
          <p:cNvPr id="366" name="Google Shape;366;p51"/>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67" name="Google Shape;367;p51"/>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368" name="Google Shape;36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369"/>
        <p:cNvGrpSpPr/>
        <p:nvPr/>
      </p:nvGrpSpPr>
      <p:grpSpPr>
        <a:xfrm>
          <a:off x="0" y="0"/>
          <a:ext cx="0" cy="0"/>
          <a:chOff x="0" y="0"/>
          <a:chExt cx="0" cy="0"/>
        </a:xfrm>
      </p:grpSpPr>
      <p:sp>
        <p:nvSpPr>
          <p:cNvPr id="370" name="Google Shape;370;p52"/>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2" name="Google Shape;372;p52"/>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373" name="Google Shape;373;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374"/>
        <p:cNvGrpSpPr/>
        <p:nvPr/>
      </p:nvGrpSpPr>
      <p:grpSpPr>
        <a:xfrm>
          <a:off x="0" y="0"/>
          <a:ext cx="0" cy="0"/>
          <a:chOff x="0" y="0"/>
          <a:chExt cx="0" cy="0"/>
        </a:xfrm>
      </p:grpSpPr>
      <p:sp>
        <p:nvSpPr>
          <p:cNvPr id="375" name="Google Shape;375;p53"/>
          <p:cNvSpPr>
            <a:spLocks noGrp="1"/>
          </p:cNvSpPr>
          <p:nvPr>
            <p:ph type="pic" idx="2"/>
          </p:nvPr>
        </p:nvSpPr>
        <p:spPr>
          <a:xfrm>
            <a:off x="0" y="0"/>
            <a:ext cx="9144000" cy="5143500"/>
          </a:xfrm>
          <a:prstGeom prst="rect">
            <a:avLst/>
          </a:prstGeom>
          <a:noFill/>
          <a:ln>
            <a:noFill/>
          </a:ln>
        </p:spPr>
      </p:sp>
      <p:sp>
        <p:nvSpPr>
          <p:cNvPr id="376" name="Google Shape;376;p53"/>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377" name="Google Shape;377;p53"/>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8" name="Google Shape;378;p53"/>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379" name="Google Shape;379;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380"/>
        <p:cNvGrpSpPr/>
        <p:nvPr/>
      </p:nvGrpSpPr>
      <p:grpSpPr>
        <a:xfrm>
          <a:off x="0" y="0"/>
          <a:ext cx="0" cy="0"/>
          <a:chOff x="0" y="0"/>
          <a:chExt cx="0" cy="0"/>
        </a:xfrm>
      </p:grpSpPr>
      <p:sp>
        <p:nvSpPr>
          <p:cNvPr id="381" name="Google Shape;381;p54"/>
          <p:cNvSpPr>
            <a:spLocks noGrp="1"/>
          </p:cNvSpPr>
          <p:nvPr>
            <p:ph type="pic" idx="2"/>
          </p:nvPr>
        </p:nvSpPr>
        <p:spPr>
          <a:xfrm>
            <a:off x="5485725" y="523025"/>
            <a:ext cx="3135300" cy="4097700"/>
          </a:xfrm>
          <a:prstGeom prst="roundRect">
            <a:avLst>
              <a:gd name="adj" fmla="val 16667"/>
            </a:avLst>
          </a:prstGeom>
          <a:noFill/>
          <a:ln>
            <a:noFill/>
          </a:ln>
        </p:spPr>
      </p:sp>
      <p:sp>
        <p:nvSpPr>
          <p:cNvPr id="382" name="Google Shape;382;p54"/>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83" name="Google Shape;383;p54"/>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384" name="Google Shape;384;p5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385"/>
        <p:cNvGrpSpPr/>
        <p:nvPr/>
      </p:nvGrpSpPr>
      <p:grpSpPr>
        <a:xfrm>
          <a:off x="0" y="0"/>
          <a:ext cx="0" cy="0"/>
          <a:chOff x="0" y="0"/>
          <a:chExt cx="0" cy="0"/>
        </a:xfrm>
      </p:grpSpPr>
      <p:sp>
        <p:nvSpPr>
          <p:cNvPr id="386" name="Google Shape;386;p55"/>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7" name="Google Shape;387;p55"/>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8" name="Google Shape;388;p55"/>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9" name="Google Shape;389;p55"/>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90" name="Google Shape;390;p55"/>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91" name="Google Shape;391;p55"/>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92" name="Google Shape;392;p55"/>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93" name="Google Shape;393;p55"/>
          <p:cNvSpPr>
            <a:spLocks noGrp="1"/>
          </p:cNvSpPr>
          <p:nvPr>
            <p:ph type="pic" idx="7"/>
          </p:nvPr>
        </p:nvSpPr>
        <p:spPr>
          <a:xfrm>
            <a:off x="7049625" y="523025"/>
            <a:ext cx="1305900" cy="1918500"/>
          </a:xfrm>
          <a:prstGeom prst="roundRect">
            <a:avLst>
              <a:gd name="adj" fmla="val 16667"/>
            </a:avLst>
          </a:prstGeom>
          <a:noFill/>
          <a:ln>
            <a:noFill/>
          </a:ln>
        </p:spPr>
      </p:sp>
      <p:sp>
        <p:nvSpPr>
          <p:cNvPr id="394" name="Google Shape;394;p55"/>
          <p:cNvSpPr>
            <a:spLocks noGrp="1"/>
          </p:cNvSpPr>
          <p:nvPr>
            <p:ph type="pic" idx="8"/>
          </p:nvPr>
        </p:nvSpPr>
        <p:spPr>
          <a:xfrm>
            <a:off x="784775" y="522100"/>
            <a:ext cx="1305900" cy="1918500"/>
          </a:xfrm>
          <a:prstGeom prst="roundRect">
            <a:avLst>
              <a:gd name="adj" fmla="val 16667"/>
            </a:avLst>
          </a:prstGeom>
          <a:noFill/>
          <a:ln>
            <a:noFill/>
          </a:ln>
        </p:spPr>
      </p:sp>
      <p:sp>
        <p:nvSpPr>
          <p:cNvPr id="395" name="Google Shape;395;p55"/>
          <p:cNvSpPr>
            <a:spLocks noGrp="1"/>
          </p:cNvSpPr>
          <p:nvPr>
            <p:ph type="pic" idx="9"/>
          </p:nvPr>
        </p:nvSpPr>
        <p:spPr>
          <a:xfrm>
            <a:off x="2343950" y="523500"/>
            <a:ext cx="1305900" cy="1918500"/>
          </a:xfrm>
          <a:prstGeom prst="roundRect">
            <a:avLst>
              <a:gd name="adj" fmla="val 16667"/>
            </a:avLst>
          </a:prstGeom>
          <a:noFill/>
          <a:ln>
            <a:noFill/>
          </a:ln>
        </p:spPr>
      </p:sp>
      <p:sp>
        <p:nvSpPr>
          <p:cNvPr id="396" name="Google Shape;396;p55"/>
          <p:cNvSpPr>
            <a:spLocks noGrp="1"/>
          </p:cNvSpPr>
          <p:nvPr>
            <p:ph type="pic" idx="13"/>
          </p:nvPr>
        </p:nvSpPr>
        <p:spPr>
          <a:xfrm>
            <a:off x="3915213" y="523500"/>
            <a:ext cx="1305900" cy="1918500"/>
          </a:xfrm>
          <a:prstGeom prst="roundRect">
            <a:avLst>
              <a:gd name="adj" fmla="val 16667"/>
            </a:avLst>
          </a:prstGeom>
          <a:noFill/>
          <a:ln>
            <a:noFill/>
          </a:ln>
        </p:spPr>
      </p:sp>
      <p:sp>
        <p:nvSpPr>
          <p:cNvPr id="397" name="Google Shape;397;p55"/>
          <p:cNvSpPr>
            <a:spLocks noGrp="1"/>
          </p:cNvSpPr>
          <p:nvPr>
            <p:ph type="pic" idx="14"/>
          </p:nvPr>
        </p:nvSpPr>
        <p:spPr>
          <a:xfrm>
            <a:off x="5490975" y="523500"/>
            <a:ext cx="1305900" cy="1918500"/>
          </a:xfrm>
          <a:prstGeom prst="roundRect">
            <a:avLst>
              <a:gd name="adj" fmla="val 16667"/>
            </a:avLst>
          </a:prstGeom>
          <a:noFill/>
          <a:ln>
            <a:noFill/>
          </a:ln>
        </p:spPr>
      </p:sp>
      <p:sp>
        <p:nvSpPr>
          <p:cNvPr id="398" name="Google Shape;398;p55"/>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99" name="Google Shape;399;p55"/>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400" name="Google Shape;400;p55"/>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1" name="Google Shape;401;p55"/>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2" name="Google Shape;402;p55"/>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3" name="Google Shape;403;p55"/>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4" name="Google Shape;404;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405"/>
        <p:cNvGrpSpPr/>
        <p:nvPr/>
      </p:nvGrpSpPr>
      <p:grpSpPr>
        <a:xfrm>
          <a:off x="0" y="0"/>
          <a:ext cx="0" cy="0"/>
          <a:chOff x="0" y="0"/>
          <a:chExt cx="0" cy="0"/>
        </a:xfrm>
      </p:grpSpPr>
      <p:sp>
        <p:nvSpPr>
          <p:cNvPr id="406" name="Google Shape;406;p56"/>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07" name="Google Shape;407;p56"/>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408" name="Google Shape;408;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409"/>
        <p:cNvGrpSpPr/>
        <p:nvPr/>
      </p:nvGrpSpPr>
      <p:grpSpPr>
        <a:xfrm>
          <a:off x="0" y="0"/>
          <a:ext cx="0" cy="0"/>
          <a:chOff x="0" y="0"/>
          <a:chExt cx="0" cy="0"/>
        </a:xfrm>
      </p:grpSpPr>
      <p:sp>
        <p:nvSpPr>
          <p:cNvPr id="410" name="Google Shape;410;p57"/>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411" name="Google Shape;411;p57"/>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412" name="Google Shape;412;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413"/>
        <p:cNvGrpSpPr/>
        <p:nvPr/>
      </p:nvGrpSpPr>
      <p:grpSpPr>
        <a:xfrm>
          <a:off x="0" y="0"/>
          <a:ext cx="0" cy="0"/>
          <a:chOff x="0" y="0"/>
          <a:chExt cx="0" cy="0"/>
        </a:xfrm>
      </p:grpSpPr>
      <p:sp>
        <p:nvSpPr>
          <p:cNvPr id="414" name="Google Shape;414;p58"/>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5" name="Google Shape;415;p58"/>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6" name="Google Shape;416;p58"/>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7" name="Google Shape;417;p58"/>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8" name="Google Shape;418;p58"/>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9" name="Google Shape;419;p58"/>
          <p:cNvSpPr>
            <a:spLocks noGrp="1"/>
          </p:cNvSpPr>
          <p:nvPr>
            <p:ph type="pic" idx="5"/>
          </p:nvPr>
        </p:nvSpPr>
        <p:spPr>
          <a:xfrm>
            <a:off x="7049625" y="1588125"/>
            <a:ext cx="1305900" cy="1918500"/>
          </a:xfrm>
          <a:prstGeom prst="roundRect">
            <a:avLst>
              <a:gd name="adj" fmla="val 16667"/>
            </a:avLst>
          </a:prstGeom>
          <a:noFill/>
          <a:ln>
            <a:noFill/>
          </a:ln>
        </p:spPr>
      </p:sp>
      <p:sp>
        <p:nvSpPr>
          <p:cNvPr id="420" name="Google Shape;420;p58"/>
          <p:cNvSpPr>
            <a:spLocks noGrp="1"/>
          </p:cNvSpPr>
          <p:nvPr>
            <p:ph type="pic" idx="6"/>
          </p:nvPr>
        </p:nvSpPr>
        <p:spPr>
          <a:xfrm>
            <a:off x="3915213" y="1588600"/>
            <a:ext cx="1305900" cy="1918500"/>
          </a:xfrm>
          <a:prstGeom prst="roundRect">
            <a:avLst>
              <a:gd name="adj" fmla="val 16667"/>
            </a:avLst>
          </a:prstGeom>
          <a:noFill/>
          <a:ln>
            <a:noFill/>
          </a:ln>
        </p:spPr>
      </p:sp>
      <p:sp>
        <p:nvSpPr>
          <p:cNvPr id="421" name="Google Shape;421;p58"/>
          <p:cNvSpPr>
            <a:spLocks noGrp="1"/>
          </p:cNvSpPr>
          <p:nvPr>
            <p:ph type="pic" idx="7"/>
          </p:nvPr>
        </p:nvSpPr>
        <p:spPr>
          <a:xfrm>
            <a:off x="5490975" y="1588600"/>
            <a:ext cx="1305900" cy="1918500"/>
          </a:xfrm>
          <a:prstGeom prst="roundRect">
            <a:avLst>
              <a:gd name="adj" fmla="val 16667"/>
            </a:avLst>
          </a:prstGeom>
          <a:noFill/>
          <a:ln>
            <a:noFill/>
          </a:ln>
        </p:spPr>
      </p:sp>
      <p:sp>
        <p:nvSpPr>
          <p:cNvPr id="422" name="Google Shape;422;p58"/>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3" name="Google Shape;423;p58"/>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4" name="Google Shape;424;p58"/>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5" name="Google Shape;425;p58"/>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426" name="Google Shape;426;p58"/>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27" name="Google Shape;427;p58"/>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28" name="Google Shape;428;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429"/>
        <p:cNvGrpSpPr/>
        <p:nvPr/>
      </p:nvGrpSpPr>
      <p:grpSpPr>
        <a:xfrm>
          <a:off x="0" y="0"/>
          <a:ext cx="0" cy="0"/>
          <a:chOff x="0" y="0"/>
          <a:chExt cx="0" cy="0"/>
        </a:xfrm>
      </p:grpSpPr>
      <p:sp>
        <p:nvSpPr>
          <p:cNvPr id="430" name="Google Shape;430;p59"/>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31" name="Google Shape;431;p59"/>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432" name="Google Shape;432;p59"/>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433" name="Google Shape;433;p59"/>
          <p:cNvSpPr>
            <a:spLocks noGrp="1"/>
          </p:cNvSpPr>
          <p:nvPr>
            <p:ph type="pic" idx="3"/>
          </p:nvPr>
        </p:nvSpPr>
        <p:spPr>
          <a:xfrm>
            <a:off x="7049625" y="523025"/>
            <a:ext cx="1305900" cy="1918500"/>
          </a:xfrm>
          <a:prstGeom prst="roundRect">
            <a:avLst>
              <a:gd name="adj" fmla="val 16667"/>
            </a:avLst>
          </a:prstGeom>
          <a:noFill/>
          <a:ln>
            <a:noFill/>
          </a:ln>
        </p:spPr>
      </p:sp>
      <p:sp>
        <p:nvSpPr>
          <p:cNvPr id="434" name="Google Shape;434;p59"/>
          <p:cNvSpPr>
            <a:spLocks noGrp="1"/>
          </p:cNvSpPr>
          <p:nvPr>
            <p:ph type="pic" idx="4"/>
          </p:nvPr>
        </p:nvSpPr>
        <p:spPr>
          <a:xfrm>
            <a:off x="784775" y="522100"/>
            <a:ext cx="1305900" cy="1918500"/>
          </a:xfrm>
          <a:prstGeom prst="roundRect">
            <a:avLst>
              <a:gd name="adj" fmla="val 16667"/>
            </a:avLst>
          </a:prstGeom>
          <a:noFill/>
          <a:ln>
            <a:noFill/>
          </a:ln>
        </p:spPr>
      </p:sp>
      <p:sp>
        <p:nvSpPr>
          <p:cNvPr id="435" name="Google Shape;435;p59"/>
          <p:cNvSpPr>
            <a:spLocks noGrp="1"/>
          </p:cNvSpPr>
          <p:nvPr>
            <p:ph type="pic" idx="5"/>
          </p:nvPr>
        </p:nvSpPr>
        <p:spPr>
          <a:xfrm>
            <a:off x="2343950" y="523500"/>
            <a:ext cx="1305900" cy="1918500"/>
          </a:xfrm>
          <a:prstGeom prst="roundRect">
            <a:avLst>
              <a:gd name="adj" fmla="val 16667"/>
            </a:avLst>
          </a:prstGeom>
          <a:noFill/>
          <a:ln>
            <a:noFill/>
          </a:ln>
        </p:spPr>
      </p:sp>
      <p:sp>
        <p:nvSpPr>
          <p:cNvPr id="436" name="Google Shape;436;p59"/>
          <p:cNvSpPr>
            <a:spLocks noGrp="1"/>
          </p:cNvSpPr>
          <p:nvPr>
            <p:ph type="pic" idx="6"/>
          </p:nvPr>
        </p:nvSpPr>
        <p:spPr>
          <a:xfrm>
            <a:off x="3915213" y="523500"/>
            <a:ext cx="1305900" cy="1918500"/>
          </a:xfrm>
          <a:prstGeom prst="roundRect">
            <a:avLst>
              <a:gd name="adj" fmla="val 16667"/>
            </a:avLst>
          </a:prstGeom>
          <a:noFill/>
          <a:ln>
            <a:noFill/>
          </a:ln>
        </p:spPr>
      </p:sp>
      <p:sp>
        <p:nvSpPr>
          <p:cNvPr id="437" name="Google Shape;437;p59"/>
          <p:cNvSpPr>
            <a:spLocks noGrp="1"/>
          </p:cNvSpPr>
          <p:nvPr>
            <p:ph type="pic" idx="7"/>
          </p:nvPr>
        </p:nvSpPr>
        <p:spPr>
          <a:xfrm>
            <a:off x="5490975" y="523500"/>
            <a:ext cx="1305900" cy="1918500"/>
          </a:xfrm>
          <a:prstGeom prst="roundRect">
            <a:avLst>
              <a:gd name="adj" fmla="val 16667"/>
            </a:avLst>
          </a:prstGeom>
          <a:noFill/>
          <a:ln>
            <a:noFill/>
          </a:ln>
        </p:spPr>
      </p:sp>
      <p:sp>
        <p:nvSpPr>
          <p:cNvPr id="438" name="Google Shape;438;p59"/>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39" name="Google Shape;439;p59"/>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440" name="Google Shape;440;p59"/>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1" name="Google Shape;441;p59"/>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2" name="Google Shape;442;p59"/>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3" name="Google Shape;443;p59"/>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4" name="Google Shape;444;p59"/>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5" name="Google Shape;445;p59"/>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6" name="Google Shape;446;p59"/>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7" name="Google Shape;447;p59"/>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8" name="Google Shape;448;p5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449"/>
        <p:cNvGrpSpPr/>
        <p:nvPr/>
      </p:nvGrpSpPr>
      <p:grpSpPr>
        <a:xfrm>
          <a:off x="0" y="0"/>
          <a:ext cx="0" cy="0"/>
          <a:chOff x="0" y="0"/>
          <a:chExt cx="0" cy="0"/>
        </a:xfrm>
      </p:grpSpPr>
      <p:sp>
        <p:nvSpPr>
          <p:cNvPr id="450" name="Google Shape;450;p60"/>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1" name="Google Shape;451;p60"/>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452" name="Google Shape;452;p6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453"/>
        <p:cNvGrpSpPr/>
        <p:nvPr/>
      </p:nvGrpSpPr>
      <p:grpSpPr>
        <a:xfrm>
          <a:off x="0" y="0"/>
          <a:ext cx="0" cy="0"/>
          <a:chOff x="0" y="0"/>
          <a:chExt cx="0" cy="0"/>
        </a:xfrm>
      </p:grpSpPr>
      <p:sp>
        <p:nvSpPr>
          <p:cNvPr id="454" name="Google Shape;454;p61"/>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5" name="Google Shape;455;p61"/>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456" name="Google Shape;456;p6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58"/>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slide" type="blank">
  <p:cSld name="Section slide">
    <p:spTree>
      <p:nvGrpSpPr>
        <p:cNvPr id="1" name="Shape 459"/>
        <p:cNvGrpSpPr/>
        <p:nvPr/>
      </p:nvGrpSpPr>
      <p:grpSpPr>
        <a:xfrm>
          <a:off x="0" y="0"/>
          <a:ext cx="0" cy="0"/>
          <a:chOff x="0" y="0"/>
          <a:chExt cx="0" cy="0"/>
        </a:xfrm>
      </p:grpSpPr>
      <p:sp>
        <p:nvSpPr>
          <p:cNvPr id="460" name="Google Shape;460;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61" name="Google Shape;461;p64"/>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400" b="1">
                <a:solidFill>
                  <a:srgbClr val="097C86"/>
                </a:solidFill>
                <a:latin typeface="Lato"/>
                <a:ea typeface="Lato"/>
                <a:cs typeface="Lato"/>
                <a:sym typeface="Lat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62" name="Google Shape;462;p64"/>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extLst>
      <p:ext uri="{BB962C8B-B14F-4D97-AF65-F5344CB8AC3E}">
        <p14:creationId xmlns:p14="http://schemas.microsoft.com/office/powerpoint/2010/main" val="2264179085"/>
      </p:ext>
    </p:extLst>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theme" Target="../theme/theme2.xml"/><Relationship Id="rId20" Type="http://schemas.openxmlformats.org/officeDocument/2006/relationships/slideLayout" Target="../slideLayouts/slideLayout34.xml"/><Relationship Id="rId41"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142" name="Google Shape;142;p16"/>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143" name="Google Shape;143;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5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7" r:id="rId1"/>
    <p:sldLayoutId id="214748371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0.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6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0.xml"/></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4.xml"/><Relationship Id="rId1" Type="http://schemas.openxmlformats.org/officeDocument/2006/relationships/slideLayout" Target="../slideLayouts/slideLayout6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0.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8.xml"/><Relationship Id="rId1" Type="http://schemas.openxmlformats.org/officeDocument/2006/relationships/slideLayout" Target="../slideLayouts/slideLayout6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3" Type="http://schemas.openxmlformats.org/officeDocument/2006/relationships/hyperlink" Target="http://www.youtube.com/watch?v=eXdVDhOGqoE" TargetMode="External"/><Relationship Id="rId2" Type="http://schemas.openxmlformats.org/officeDocument/2006/relationships/notesSlide" Target="../notesSlides/notesSlide110.xml"/><Relationship Id="rId1" Type="http://schemas.openxmlformats.org/officeDocument/2006/relationships/slideLayout" Target="../slideLayouts/slideLayout60.xml"/><Relationship Id="rId4" Type="http://schemas.openxmlformats.org/officeDocument/2006/relationships/image" Target="../media/image20.jp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0.xml"/></Relationships>
</file>

<file path=ppt/slides/_rels/slide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4.xml"/><Relationship Id="rId1" Type="http://schemas.openxmlformats.org/officeDocument/2006/relationships/slideLayout" Target="../slideLayouts/slideLayout6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0.xml"/></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6.xml"/><Relationship Id="rId1" Type="http://schemas.openxmlformats.org/officeDocument/2006/relationships/slideLayout" Target="../slideLayouts/slideLayout60.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60.xml"/></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8.xml"/><Relationship Id="rId1" Type="http://schemas.openxmlformats.org/officeDocument/2006/relationships/slideLayout" Target="../slideLayouts/slideLayout60.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9.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0.xml"/><Relationship Id="rId1" Type="http://schemas.openxmlformats.org/officeDocument/2006/relationships/slideLayout" Target="../slideLayouts/slideLayout60.xml"/></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1.xml"/><Relationship Id="rId1" Type="http://schemas.openxmlformats.org/officeDocument/2006/relationships/slideLayout" Target="../slideLayouts/slideLayout6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0.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3.xml"/><Relationship Id="rId1" Type="http://schemas.openxmlformats.org/officeDocument/2006/relationships/slideLayout" Target="../slideLayouts/slideLayout6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0.xml"/></Relationships>
</file>

<file path=ppt/slides/_rels/slide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5.xml"/><Relationship Id="rId1" Type="http://schemas.openxmlformats.org/officeDocument/2006/relationships/slideLayout" Target="../slideLayouts/slideLayout6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0.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8.xml"/><Relationship Id="rId1" Type="http://schemas.openxmlformats.org/officeDocument/2006/relationships/slideLayout" Target="../slideLayouts/slideLayout6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0.xml"/><Relationship Id="rId1" Type="http://schemas.openxmlformats.org/officeDocument/2006/relationships/slideLayout" Target="../slideLayouts/slideLayout6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hyperlink" Target="http://www.irs.gov/" TargetMode="External"/><Relationship Id="rId2" Type="http://schemas.openxmlformats.org/officeDocument/2006/relationships/notesSlide" Target="../notesSlides/notesSlide14.xml"/><Relationship Id="rId1" Type="http://schemas.openxmlformats.org/officeDocument/2006/relationships/slideLayout" Target="../slideLayouts/slideLayout60.xml"/><Relationship Id="rId5" Type="http://schemas.openxmlformats.org/officeDocument/2006/relationships/hyperlink" Target="https://www.mdot.maryland.gov/pages/home.aspx" TargetMode="External"/><Relationship Id="rId4" Type="http://schemas.openxmlformats.org/officeDocument/2006/relationships/hyperlink" Target="https://www.usajobs.gov/"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0.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60.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3" Type="http://schemas.openxmlformats.org/officeDocument/2006/relationships/hyperlink" Target="https://playbook.usds.gov/#play4" TargetMode="External"/><Relationship Id="rId2" Type="http://schemas.openxmlformats.org/officeDocument/2006/relationships/notesSlide" Target="../notesSlides/notesSlide50.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0.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6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0.xml"/><Relationship Id="rId1" Type="http://schemas.openxmlformats.org/officeDocument/2006/relationships/slideLayout" Target="../slideLayouts/slideLayout6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0.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6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0.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6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0.xml"/></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8.xml"/><Relationship Id="rId1" Type="http://schemas.openxmlformats.org/officeDocument/2006/relationships/slideLayout" Target="../slideLayouts/slideLayout6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6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0.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60.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7.xml"/><Relationship Id="rId1" Type="http://schemas.openxmlformats.org/officeDocument/2006/relationships/slideLayout" Target="../slideLayouts/slideLayout60.xml"/><Relationship Id="rId4" Type="http://schemas.openxmlformats.org/officeDocument/2006/relationships/hyperlink" Target="https://cic.gsa.gov/basics/cloud-basics"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8.xml"/><Relationship Id="rId1" Type="http://schemas.openxmlformats.org/officeDocument/2006/relationships/slideLayout" Target="../slideLayouts/slideLayout6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3"/>
        <p:cNvGrpSpPr/>
        <p:nvPr/>
      </p:nvGrpSpPr>
      <p:grpSpPr>
        <a:xfrm>
          <a:off x="0" y="0"/>
          <a:ext cx="0" cy="0"/>
          <a:chOff x="0" y="0"/>
          <a:chExt cx="0" cy="0"/>
        </a:xfrm>
      </p:grpSpPr>
      <p:sp>
        <p:nvSpPr>
          <p:cNvPr id="464" name="Google Shape;464;p6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4"/>
          <p:cNvSpPr>
            <a:spLocks noGrp="1"/>
          </p:cNvSpPr>
          <p:nvPr>
            <p:ph type="title" idx="4294967295"/>
          </p:nvPr>
        </p:nvSpPr>
        <p:spPr>
          <a:xfrm>
            <a:off x="609600" y="1085325"/>
            <a:ext cx="6172200" cy="945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a:ln>
                  <a:noFill/>
                </a:ln>
                <a:solidFill>
                  <a:srgbClr val="000000"/>
                </a:solidFill>
                <a:effectLst/>
                <a:uLnTx/>
                <a:uFillTx/>
                <a:latin typeface="Inter"/>
                <a:ea typeface="Inter"/>
                <a:cs typeface="Inter"/>
                <a:sym typeface="Inter"/>
              </a:rPr>
              <a:t>Module 1 - Introduction to Digital Services</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466" name="Google Shape;466;p64"/>
          <p:cNvSpPr/>
          <p:nvPr/>
        </p:nvSpPr>
        <p:spPr>
          <a:xfrm>
            <a:off x="609600" y="2343675"/>
            <a:ext cx="6172200" cy="945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r>
              <a:rPr lang="en" sz="3200">
                <a:solidFill>
                  <a:schemeClr val="dk1"/>
                </a:solidFill>
                <a:latin typeface="Calibri"/>
                <a:ea typeface="Calibri"/>
                <a:cs typeface="Calibri"/>
                <a:sym typeface="Calibri"/>
              </a:rPr>
              <a:t>The Who, What, and How of Digital Service Delivery</a:t>
            </a:r>
            <a:endParaRPr sz="3200">
              <a:solidFill>
                <a:schemeClr val="dk1"/>
              </a:solidFill>
              <a:latin typeface="Calibri"/>
              <a:ea typeface="Calibri"/>
              <a:cs typeface="Calibri"/>
              <a:sym typeface="Calibri"/>
            </a:endParaRPr>
          </a:p>
          <a:p>
            <a:pPr marL="0" marR="0" lvl="0" indent="0" algn="l" rtl="0">
              <a:lnSpc>
                <a:spcPct val="140000"/>
              </a:lnSpc>
              <a:spcBef>
                <a:spcPts val="0"/>
              </a:spcBef>
              <a:spcAft>
                <a:spcPts val="0"/>
              </a:spcAft>
              <a:buClr>
                <a:srgbClr val="000000"/>
              </a:buClr>
              <a:buSzPts val="1350"/>
              <a:buFont typeface="Inter"/>
              <a:buNone/>
            </a:pPr>
            <a:endParaRPr sz="1350">
              <a:latin typeface="Inter"/>
              <a:ea typeface="Inter"/>
              <a:cs typeface="Inter"/>
              <a:sym typeface="Inter"/>
            </a:endParaRPr>
          </a:p>
        </p:txBody>
      </p:sp>
      <p:sp>
        <p:nvSpPr>
          <p:cNvPr id="467" name="Google Shape;467;p64"/>
          <p:cNvSpPr txBox="1"/>
          <p:nvPr/>
        </p:nvSpPr>
        <p:spPr>
          <a:xfrm>
            <a:off x="766482" y="3831175"/>
            <a:ext cx="2944906" cy="1077188"/>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b="1">
                <a:solidFill>
                  <a:srgbClr val="000000"/>
                </a:solidFill>
                <a:latin typeface="Inter"/>
                <a:ea typeface="Inter"/>
                <a:cs typeface="Inter"/>
                <a:sym typeface="Inter"/>
              </a:rPr>
              <a:t>Presented by:</a:t>
            </a:r>
            <a:r>
              <a:rPr lang="en">
                <a:solidFill>
                  <a:srgbClr val="000000"/>
                </a:solidFill>
                <a:latin typeface="Inter"/>
                <a:ea typeface="Inter"/>
                <a:cs typeface="Inter"/>
                <a:sym typeface="Inter"/>
              </a:rPr>
              <a:t> [Facilitator Name]</a:t>
            </a:r>
            <a:endParaRPr>
              <a:solidFill>
                <a:srgbClr val="000000"/>
              </a:solidFill>
              <a:latin typeface="Inter"/>
              <a:ea typeface="Inter"/>
              <a:cs typeface="Inter"/>
              <a:sym typeface="Inter"/>
            </a:endParaRPr>
          </a:p>
          <a:p>
            <a:pPr marL="0" lvl="0" indent="0" algn="l" rtl="0">
              <a:spcBef>
                <a:spcPts val="1200"/>
              </a:spcBef>
              <a:spcAft>
                <a:spcPts val="1200"/>
              </a:spcAft>
              <a:buNone/>
            </a:pPr>
            <a:r>
              <a:rPr lang="en" b="1">
                <a:solidFill>
                  <a:srgbClr val="000000"/>
                </a:solidFill>
                <a:latin typeface="Inter"/>
                <a:ea typeface="Inter"/>
                <a:cs typeface="Inter"/>
                <a:sym typeface="Inter"/>
              </a:rPr>
              <a:t>Date:</a:t>
            </a:r>
            <a:r>
              <a:rPr lang="en">
                <a:solidFill>
                  <a:srgbClr val="000000"/>
                </a:solidFill>
                <a:latin typeface="Inter"/>
                <a:ea typeface="Inter"/>
                <a:cs typeface="Inter"/>
                <a:sym typeface="Inter"/>
              </a:rPr>
              <a:t> [Session Date]</a:t>
            </a:r>
            <a:endParaRPr>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7"/>
        <p:cNvGrpSpPr/>
        <p:nvPr/>
      </p:nvGrpSpPr>
      <p:grpSpPr>
        <a:xfrm>
          <a:off x="0" y="0"/>
          <a:ext cx="0" cy="0"/>
          <a:chOff x="0" y="0"/>
          <a:chExt cx="0" cy="0"/>
        </a:xfrm>
      </p:grpSpPr>
      <p:sp>
        <p:nvSpPr>
          <p:cNvPr id="538" name="Google Shape;538;p73">
            <a:extLst>
              <a:ext uri="{C183D7F6-B498-43B3-948B-1728B52AA6E4}">
                <adec:decorative xmlns:adec="http://schemas.microsoft.com/office/drawing/2017/decorative" val="1"/>
              </a:ext>
            </a:extLst>
          </p:cNvPr>
          <p:cNvSpPr/>
          <p:nvPr/>
        </p:nvSpPr>
        <p:spPr>
          <a:xfrm>
            <a:off x="609600" y="618565"/>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3"/>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Digital Services as a Layered Cake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39" name="Google Shape;539;p73"/>
          <p:cNvSpPr/>
          <p:nvPr/>
        </p:nvSpPr>
        <p:spPr>
          <a:xfrm>
            <a:off x="609575" y="1510552"/>
            <a:ext cx="5047500" cy="2475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latin typeface="Inter"/>
                <a:ea typeface="Inter"/>
                <a:cs typeface="Inter"/>
                <a:sym typeface="Inter"/>
              </a:rPr>
              <a:t>Three layers: </a:t>
            </a:r>
            <a:endParaRPr>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Information</a:t>
            </a:r>
            <a:endParaRPr>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a:latin typeface="Inter"/>
                <a:ea typeface="Inter"/>
                <a:cs typeface="Inter"/>
                <a:sym typeface="Inter"/>
              </a:rPr>
              <a:t>Content, transactions, multimedia, data</a:t>
            </a:r>
            <a:endParaRPr>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Presentation</a:t>
            </a:r>
            <a:endParaRPr>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a:latin typeface="Inter"/>
                <a:ea typeface="Inter"/>
                <a:cs typeface="Inter"/>
                <a:sym typeface="Inter"/>
              </a:rPr>
              <a:t>Web browsers, apps</a:t>
            </a:r>
            <a:endParaRPr>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Platform</a:t>
            </a:r>
            <a:endParaRPr>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a:latin typeface="Inter"/>
                <a:ea typeface="Inter"/>
                <a:cs typeface="Inter"/>
                <a:sym typeface="Inter"/>
              </a:rPr>
              <a:t>Application Programming Interfaces (APIs), Web Services, Web Content Management Systems</a:t>
            </a:r>
            <a:endParaRPr>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541" name="Google Shape;541;p73" descr="A 3-layered cake with the layers labeled as information layer, presentation layer, and platform layer representing digital services"/>
          <p:cNvPicPr preferRelativeResize="0"/>
          <p:nvPr/>
        </p:nvPicPr>
        <p:blipFill>
          <a:blip r:embed="rId3">
            <a:alphaModFix/>
          </a:blip>
          <a:stretch>
            <a:fillRect/>
          </a:stretch>
        </p:blipFill>
        <p:spPr>
          <a:xfrm>
            <a:off x="6122975" y="1295400"/>
            <a:ext cx="2496440" cy="30433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1"/>
        <p:cNvGrpSpPr/>
        <p:nvPr/>
      </p:nvGrpSpPr>
      <p:grpSpPr>
        <a:xfrm>
          <a:off x="0" y="0"/>
          <a:ext cx="0" cy="0"/>
          <a:chOff x="0" y="0"/>
          <a:chExt cx="0" cy="0"/>
        </a:xfrm>
      </p:grpSpPr>
      <p:sp>
        <p:nvSpPr>
          <p:cNvPr id="1222" name="Google Shape;1222;p15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57"/>
          <p:cNvSpPr>
            <a:spLocks noGrp="1"/>
          </p:cNvSpPr>
          <p:nvPr>
            <p:ph type="title" idx="4294967295"/>
          </p:nvPr>
        </p:nvSpPr>
        <p:spPr>
          <a:xfrm>
            <a:off x="609600" y="609600"/>
            <a:ext cx="7432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Cloud Procurement Requires a Different Approach</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23" name="Google Shape;1223;p157"/>
          <p:cNvSpPr/>
          <p:nvPr/>
        </p:nvSpPr>
        <p:spPr>
          <a:xfrm>
            <a:off x="609575" y="1404750"/>
            <a:ext cx="7636500" cy="33501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Elastic, scalable—not fixed assets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Service offerings evolve quickly</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Pay-as-you-go replaces up-front costs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Shared responsibility model: vendor + agency</a:t>
            </a:r>
            <a:endParaRPr>
              <a:solidFill>
                <a:schemeClr val="dk1"/>
              </a:solidFill>
              <a:latin typeface="Inter"/>
              <a:ea typeface="Inter"/>
              <a:cs typeface="Inter"/>
              <a:sym typeface="Inter"/>
            </a:endParaRPr>
          </a:p>
          <a:p>
            <a:pPr marL="457200" lvl="0" indent="0" algn="l" rtl="0">
              <a:lnSpc>
                <a:spcPct val="115000"/>
              </a:lnSpc>
              <a:spcBef>
                <a:spcPts val="1200"/>
              </a:spcBef>
              <a:spcAft>
                <a:spcPts val="0"/>
              </a:spcAft>
              <a:buNone/>
            </a:pP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Risks of using traditional models: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Wasted spending</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Missed services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Incomplete oversight</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9"/>
        <p:cNvGrpSpPr/>
        <p:nvPr/>
      </p:nvGrpSpPr>
      <p:grpSpPr>
        <a:xfrm>
          <a:off x="0" y="0"/>
          <a:ext cx="0" cy="0"/>
          <a:chOff x="0" y="0"/>
          <a:chExt cx="0" cy="0"/>
        </a:xfrm>
      </p:grpSpPr>
      <p:sp>
        <p:nvSpPr>
          <p:cNvPr id="1230" name="Google Shape;1230;p15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58"/>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31" name="Google Shape;1231;p158"/>
          <p:cNvSpPr/>
          <p:nvPr/>
        </p:nvSpPr>
        <p:spPr>
          <a:xfrm>
            <a:off x="609575" y="1404750"/>
            <a:ext cx="5367600" cy="1889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In a shared responsibility model, where do you think misunderstandings between vendors and agencies are most likely to occur? What could be done contractually to prevent that?</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233" name="Google Shape;1233;p158"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8"/>
        <p:cNvGrpSpPr/>
        <p:nvPr/>
      </p:nvGrpSpPr>
      <p:grpSpPr>
        <a:xfrm>
          <a:off x="0" y="0"/>
          <a:ext cx="0" cy="0"/>
          <a:chOff x="0" y="0"/>
          <a:chExt cx="0" cy="0"/>
        </a:xfrm>
      </p:grpSpPr>
      <p:sp>
        <p:nvSpPr>
          <p:cNvPr id="1239" name="Google Shape;1239;p15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Keys to Cloud Success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40" name="Google Shape;1240;p159"/>
          <p:cNvSpPr/>
          <p:nvPr/>
        </p:nvSpPr>
        <p:spPr>
          <a:xfrm>
            <a:off x="609575" y="1404750"/>
            <a:ext cx="7636500" cy="3375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Security:</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FedRAMP-authorized services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IAM, vulnerability management, SIEM tools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Shared security responsibilities</a:t>
            </a: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Governance:</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Include IT, CORs, cyber, finance, and program staff</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Monitor cloud usage, cost trends, and technical performance</a:t>
            </a: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Cost Control:</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Price varies monthly—skills matter more than sticker price</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Plan for training, dynamic pricing, and cost monitoring</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6"/>
        <p:cNvGrpSpPr/>
        <p:nvPr/>
      </p:nvGrpSpPr>
      <p:grpSpPr>
        <a:xfrm>
          <a:off x="0" y="0"/>
          <a:ext cx="0" cy="0"/>
          <a:chOff x="0" y="0"/>
          <a:chExt cx="0" cy="0"/>
        </a:xfrm>
      </p:grpSpPr>
      <p:sp>
        <p:nvSpPr>
          <p:cNvPr id="1247" name="Google Shape;1247;p1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0"/>
          <p:cNvSpPr>
            <a:spLocks noGrp="1"/>
          </p:cNvSpPr>
          <p:nvPr>
            <p:ph type="title" idx="4294967295"/>
          </p:nvPr>
        </p:nvSpPr>
        <p:spPr>
          <a:xfrm>
            <a:off x="609600" y="609600"/>
            <a:ext cx="682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Choosing the Right Cloud Strategy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48" name="Google Shape;1248;p160"/>
          <p:cNvSpPr/>
          <p:nvPr/>
        </p:nvSpPr>
        <p:spPr>
          <a:xfrm>
            <a:off x="609575" y="1404750"/>
            <a:ext cx="7636500" cy="34485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Match vendor capabilities to agency needs (e.g., AI/ML, security)</a:t>
            </a:r>
            <a:endParaRPr>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Consider multi-cloud or hybrid-cloud architecture</a:t>
            </a:r>
            <a:br>
              <a:rPr lang="en">
                <a:latin typeface="Inter"/>
                <a:ea typeface="Inter"/>
                <a:cs typeface="Inter"/>
                <a:sym typeface="Inter"/>
              </a:rPr>
            </a:br>
            <a:endParaRPr>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Avoid:</a:t>
            </a:r>
            <a:endParaRPr>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a:latin typeface="Inter"/>
                <a:ea typeface="Inter"/>
                <a:cs typeface="Inter"/>
                <a:sym typeface="Inter"/>
              </a:rPr>
              <a:t>Restrictive or siloed contracts</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Shadow IT caused by limited access</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Missing out on volume discounts</a:t>
            </a:r>
            <a:endParaRPr>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a:latin typeface="Inter"/>
                <a:ea typeface="Inter"/>
                <a:cs typeface="Inter"/>
                <a:sym typeface="Inter"/>
              </a:rPr>
              <a:t>Include:</a:t>
            </a:r>
            <a:endParaRPr>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a:latin typeface="Inter"/>
                <a:ea typeface="Inter"/>
                <a:cs typeface="Inter"/>
                <a:sym typeface="Inter"/>
              </a:rPr>
              <a:t>Marketplace access</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Architecture planning in pre-solicitation</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Scalable usage across the agency</a:t>
            </a:r>
            <a:endParaRPr>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4"/>
        <p:cNvGrpSpPr/>
        <p:nvPr/>
      </p:nvGrpSpPr>
      <p:grpSpPr>
        <a:xfrm>
          <a:off x="0" y="0"/>
          <a:ext cx="0" cy="0"/>
          <a:chOff x="0" y="0"/>
          <a:chExt cx="0" cy="0"/>
        </a:xfrm>
      </p:grpSpPr>
      <p:sp>
        <p:nvSpPr>
          <p:cNvPr id="1255" name="Google Shape;1255;p16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56" name="Google Shape;1256;p16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How can we encourage modular or hybrid cloud strategies without overcomplicating procurement? What role should vendors play in helping agencies architect for resilience?</a:t>
            </a:r>
            <a:endParaRPr>
              <a:solidFill>
                <a:schemeClr val="dk1"/>
              </a:solidFill>
              <a:latin typeface="Inter"/>
              <a:ea typeface="Inter"/>
              <a:cs typeface="Inter"/>
              <a:sym typeface="Inter"/>
            </a:endParaRPr>
          </a:p>
        </p:txBody>
      </p:sp>
      <p:pic>
        <p:nvPicPr>
          <p:cNvPr id="1258" name="Google Shape;1258;p161"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3"/>
        <p:cNvGrpSpPr/>
        <p:nvPr/>
      </p:nvGrpSpPr>
      <p:grpSpPr>
        <a:xfrm>
          <a:off x="0" y="0"/>
          <a:ext cx="0" cy="0"/>
          <a:chOff x="0" y="0"/>
          <a:chExt cx="0" cy="0"/>
        </a:xfrm>
      </p:grpSpPr>
      <p:sp>
        <p:nvSpPr>
          <p:cNvPr id="1264" name="Google Shape;1264;p1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2"/>
          <p:cNvSpPr>
            <a:spLocks noGrp="1"/>
          </p:cNvSpPr>
          <p:nvPr>
            <p:ph type="title" idx="4294967295"/>
          </p:nvPr>
        </p:nvSpPr>
        <p:spPr>
          <a:xfrm>
            <a:off x="609600" y="609600"/>
            <a:ext cx="733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Cloud Procurement: The Bottom Line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65" name="Google Shape;1265;p162"/>
          <p:cNvSpPr/>
          <p:nvPr/>
        </p:nvSpPr>
        <p:spPr>
          <a:xfrm>
            <a:off x="609575" y="1404750"/>
            <a:ext cx="7636500" cy="22959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Cloud is not plug-and-play—training is essential.</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Build training milestones and best practices into contracts.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Understand shared responsibility and pricing structures.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Tailor SLAs, security clauses, and contract language accordingly.</a:t>
            </a:r>
            <a:endParaRPr>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1"/>
        <p:cNvGrpSpPr/>
        <p:nvPr/>
      </p:nvGrpSpPr>
      <p:grpSpPr>
        <a:xfrm>
          <a:off x="0" y="0"/>
          <a:ext cx="0" cy="0"/>
          <a:chOff x="0" y="0"/>
          <a:chExt cx="0" cy="0"/>
        </a:xfrm>
      </p:grpSpPr>
      <p:sp>
        <p:nvSpPr>
          <p:cNvPr id="1272" name="Google Shape;1272;p163"/>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Artificial Intelligence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7"/>
        <p:cNvGrpSpPr/>
        <p:nvPr/>
      </p:nvGrpSpPr>
      <p:grpSpPr>
        <a:xfrm>
          <a:off x="0" y="0"/>
          <a:ext cx="0" cy="0"/>
          <a:chOff x="0" y="0"/>
          <a:chExt cx="0" cy="0"/>
        </a:xfrm>
      </p:grpSpPr>
      <p:sp>
        <p:nvSpPr>
          <p:cNvPr id="1278" name="Google Shape;1278;p16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4"/>
          <p:cNvSpPr>
            <a:spLocks noGrp="1"/>
          </p:cNvSpPr>
          <p:nvPr>
            <p:ph type="title" idx="4294967295"/>
          </p:nvPr>
        </p:nvSpPr>
        <p:spPr>
          <a:xfrm>
            <a:off x="609600" y="609600"/>
            <a:ext cx="6594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Artificial Intelligence (AI)?</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79" name="Google Shape;1279;p164"/>
          <p:cNvSpPr/>
          <p:nvPr/>
        </p:nvSpPr>
        <p:spPr>
          <a:xfrm>
            <a:off x="609575" y="1404750"/>
            <a:ext cx="7636500" cy="29946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AI = systems that perform tasks requiring human intelligence.</a:t>
            </a:r>
            <a:br>
              <a:rPr lang="en">
                <a:latin typeface="Inter"/>
                <a:ea typeface="Inter"/>
                <a:cs typeface="Inter"/>
                <a:sym typeface="Inter"/>
              </a:rPr>
            </a:br>
            <a:endParaRPr>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Used in:</a:t>
            </a:r>
            <a:endParaRPr>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a:latin typeface="Inter"/>
                <a:ea typeface="Inter"/>
                <a:cs typeface="Inter"/>
                <a:sym typeface="Inter"/>
              </a:rPr>
              <a:t>Chatbots for citizen services</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a:latin typeface="Inter"/>
                <a:ea typeface="Inter"/>
                <a:cs typeface="Inter"/>
                <a:sym typeface="Inter"/>
              </a:rPr>
              <a:t>Document summarization and classification</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a:latin typeface="Inter"/>
                <a:ea typeface="Inter"/>
                <a:cs typeface="Inter"/>
                <a:sym typeface="Inter"/>
              </a:rPr>
              <a:t>Fraud detection</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a:latin typeface="Inter"/>
                <a:ea typeface="Inter"/>
                <a:cs typeface="Inter"/>
                <a:sym typeface="Inter"/>
              </a:rPr>
              <a:t>Market research analysis</a:t>
            </a:r>
            <a:br>
              <a:rPr lang="en">
                <a:latin typeface="Inter"/>
                <a:ea typeface="Inter"/>
                <a:cs typeface="Inter"/>
                <a:sym typeface="Inter"/>
              </a:rPr>
            </a:br>
            <a:endParaRPr>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a:latin typeface="Inter"/>
                <a:ea typeface="Inter"/>
                <a:cs typeface="Inter"/>
                <a:sym typeface="Inter"/>
              </a:rPr>
              <a:t>Helps automate decision-making, much like automation streamlined paperwork.</a:t>
            </a:r>
            <a:endParaRPr>
              <a:latin typeface="Inter"/>
              <a:ea typeface="Inter"/>
              <a:cs typeface="Inter"/>
              <a:sym typeface="Inte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5"/>
        <p:cNvGrpSpPr/>
        <p:nvPr/>
      </p:nvGrpSpPr>
      <p:grpSpPr>
        <a:xfrm>
          <a:off x="0" y="0"/>
          <a:ext cx="0" cy="0"/>
          <a:chOff x="0" y="0"/>
          <a:chExt cx="0" cy="0"/>
        </a:xfrm>
      </p:grpSpPr>
      <p:sp>
        <p:nvSpPr>
          <p:cNvPr id="1286" name="Google Shape;1286;p16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87" name="Google Shape;1287;p16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What kind of procurement decisions do you think shouldn’t be made by AI? Why?</a:t>
            </a:r>
            <a:endParaRPr>
              <a:solidFill>
                <a:schemeClr val="dk1"/>
              </a:solidFill>
              <a:latin typeface="Inter"/>
              <a:ea typeface="Inter"/>
              <a:cs typeface="Inter"/>
              <a:sym typeface="Inter"/>
            </a:endParaRPr>
          </a:p>
        </p:txBody>
      </p:sp>
      <p:pic>
        <p:nvPicPr>
          <p:cNvPr id="1289" name="Google Shape;1289;p16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4"/>
        <p:cNvGrpSpPr/>
        <p:nvPr/>
      </p:nvGrpSpPr>
      <p:grpSpPr>
        <a:xfrm>
          <a:off x="0" y="0"/>
          <a:ext cx="0" cy="0"/>
          <a:chOff x="0" y="0"/>
          <a:chExt cx="0" cy="0"/>
        </a:xfrm>
      </p:grpSpPr>
      <p:sp>
        <p:nvSpPr>
          <p:cNvPr id="1295" name="Google Shape;1295;p16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Types of AI</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96" name="Google Shape;1296;p166"/>
          <p:cNvSpPr/>
          <p:nvPr/>
        </p:nvSpPr>
        <p:spPr>
          <a:xfrm>
            <a:off x="609575" y="1404750"/>
            <a:ext cx="7636500" cy="28167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Rule-Based Systems:</a:t>
            </a:r>
            <a:r>
              <a:rPr lang="en">
                <a:solidFill>
                  <a:schemeClr val="dk1"/>
                </a:solidFill>
                <a:latin typeface="Inter"/>
                <a:ea typeface="Inter"/>
                <a:cs typeface="Inter"/>
                <a:sym typeface="Inter"/>
              </a:rPr>
              <a:t> Advanced if-then logic.</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Machine Learning (ML):</a:t>
            </a:r>
            <a:r>
              <a:rPr lang="en">
                <a:solidFill>
                  <a:schemeClr val="dk1"/>
                </a:solidFill>
                <a:latin typeface="Inter"/>
                <a:ea typeface="Inter"/>
                <a:cs typeface="Inter"/>
                <a:sym typeface="Inter"/>
              </a:rPr>
              <a:t> Learns from data to predict or classify.</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Natural Language Processing (NLP):</a:t>
            </a:r>
            <a:r>
              <a:rPr lang="en">
                <a:solidFill>
                  <a:schemeClr val="dk1"/>
                </a:solidFill>
                <a:latin typeface="Inter"/>
                <a:ea typeface="Inter"/>
                <a:cs typeface="Inter"/>
                <a:sym typeface="Inter"/>
              </a:rPr>
              <a:t> Understands and summarizes human language.</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Generative AI (e.g., ChatGPT):</a:t>
            </a:r>
            <a:r>
              <a:rPr lang="en">
                <a:solidFill>
                  <a:schemeClr val="dk1"/>
                </a:solidFill>
                <a:latin typeface="Inter"/>
                <a:ea typeface="Inter"/>
                <a:cs typeface="Inter"/>
                <a:sym typeface="Inter"/>
              </a:rPr>
              <a:t> Creates new content like draft text or summaries.</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6"/>
        <p:cNvGrpSpPr/>
        <p:nvPr/>
      </p:nvGrpSpPr>
      <p:grpSpPr>
        <a:xfrm>
          <a:off x="0" y="0"/>
          <a:ext cx="0" cy="0"/>
          <a:chOff x="0" y="0"/>
          <a:chExt cx="0" cy="0"/>
        </a:xfrm>
      </p:grpSpPr>
      <p:sp>
        <p:nvSpPr>
          <p:cNvPr id="547" name="Google Shape;547;p74"/>
          <p:cNvSpPr>
            <a:spLocks noGrp="1"/>
          </p:cNvSpPr>
          <p:nvPr>
            <p:ph type="title" idx="4294967295"/>
          </p:nvPr>
        </p:nvSpPr>
        <p:spPr>
          <a:xfrm>
            <a:off x="609600" y="2300300"/>
            <a:ext cx="7581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The Digital Services Ecosystem</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2"/>
        <p:cNvGrpSpPr/>
        <p:nvPr/>
      </p:nvGrpSpPr>
      <p:grpSpPr>
        <a:xfrm>
          <a:off x="0" y="0"/>
          <a:ext cx="0" cy="0"/>
          <a:chOff x="0" y="0"/>
          <a:chExt cx="0" cy="0"/>
        </a:xfrm>
      </p:grpSpPr>
      <p:sp>
        <p:nvSpPr>
          <p:cNvPr id="1303" name="Google Shape;1303;p1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7">
            <a:extLst>
              <a:ext uri="{C183D7F6-B498-43B3-948B-1728B52AA6E4}">
                <adec:decorative xmlns:adec="http://schemas.microsoft.com/office/drawing/2017/decorative" val="1"/>
              </a:ext>
            </a:extLst>
          </p:cNvPr>
          <p:cNvSpPr/>
          <p:nvPr/>
        </p:nvSpPr>
        <p:spPr>
          <a:xfrm>
            <a:off x="609575" y="1046475"/>
            <a:ext cx="7636500" cy="1778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100">
              <a:solidFill>
                <a:schemeClr val="dk1"/>
              </a:solidFill>
            </a:endParaRPr>
          </a:p>
          <a:p>
            <a:pPr marL="0" marR="0" lvl="0" indent="0" algn="l" rtl="0">
              <a:lnSpc>
                <a:spcPct val="136000"/>
              </a:lnSpc>
              <a:spcBef>
                <a:spcPts val="1200"/>
              </a:spcBef>
              <a:spcAft>
                <a:spcPts val="0"/>
              </a:spcAft>
              <a:buClr>
                <a:srgbClr val="000000"/>
              </a:buClr>
              <a:buSzPts val="1125"/>
              <a:buFont typeface="Inter"/>
              <a:buNone/>
            </a:pPr>
            <a:endParaRPr sz="1100" b="1">
              <a:solidFill>
                <a:schemeClr val="dk1"/>
              </a:solidFill>
            </a:endParaRPr>
          </a:p>
        </p:txBody>
      </p:sp>
      <p:sp>
        <p:nvSpPr>
          <p:cNvPr id="1305" name="Google Shape;1305;p167"/>
          <p:cNvSpPr>
            <a:spLocks noGrp="1"/>
          </p:cNvSpPr>
          <p:nvPr>
            <p:ph type="title" idx="4294967295"/>
          </p:nvPr>
        </p:nvSpPr>
        <p:spPr>
          <a:xfrm>
            <a:off x="609600" y="609600"/>
            <a:ext cx="719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300" b="1" i="0" u="none" strike="noStrike" kern="0" cap="none" spc="0" normalizeH="0" baseline="0" noProof="0">
                <a:ln>
                  <a:noFill/>
                </a:ln>
                <a:solidFill>
                  <a:srgbClr val="0F0F0F"/>
                </a:solidFill>
                <a:effectLst/>
                <a:highlight>
                  <a:srgbClr val="FFFFFF"/>
                </a:highlight>
                <a:uLnTx/>
                <a:uFillTx/>
                <a:latin typeface="Roboto"/>
                <a:ea typeface="Roboto"/>
                <a:cs typeface="Roboto"/>
                <a:sym typeface="Roboto"/>
              </a:rPr>
              <a:t>AI Is Dangerous, but Not for the Reasons You Think</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pic>
        <p:nvPicPr>
          <p:cNvPr id="1306" name="Google Shape;1306;p167" descr="AI won't kill us all — but that doesn't make it trustworthy. Instead of getting distracted by future existential risks, AI ethics researcher Sasha Luccioni thinks we need to focus on the technology's current negative impacts, like emitting carbon, infringing copyrights and spreading biased information. She offers practical solutions to regulate our AI-filled future — so it's inclusive and transparent.&#10;&#10;If you love watching TED Talks like this one, become a TED Member to support our mission of spreading ideas: https://ted.com/membership&#10;&#10;Follow TED! &#10;Twitter: https://twitter.com/TEDTalks&#10;Instagram: https://www.instagram.com/ted&#10;Facebook: https://facebook.com/TED&#10;LinkedIn: https://www.linkedin.com/company/ted-conferences&#10;TikTok: https://www.tiktok.com/@tedtoks&#10;&#10;The TED Talks channel features talks, performances and original series from the world's leading thinkers and doers. Subscribe to our channel for videos on Technology, Entertainment and Design — plus science, business, global issues, the arts and more. Visit https://TED.com to get our entire library of TED Talks, transcripts, translations, personalized talk recommendations and more.&#10;&#10;Watch more: https://go.ted.com/sashaluccioni&#10;&#10;https://youtu.be/eXdVDhOGqoE&#10;&#10;TED's videos may be used for non-commercial purposes under a Creative Commons License, Attribution–Non Commercial–No Derivatives (or the CC BY – NC – ND 4.0 International) and in accordance with our TED Talks Usage Policy: https://www.ted.com/about/our-organization/our-policies-terms/ted-talks-usage-policy. For more information on using TED for commercial purposes (e.g. employee learning, in a film or online course), please submit a Media Request at https://media-requests.ted.com&#10;&#10;#TED #TEDTalks #AI" title="AI Is Dangerous, but Not for the Reasons You Think | Sasha Luccioni | TED">
            <a:hlinkClick r:id="rId3"/>
          </p:cNvPr>
          <p:cNvPicPr preferRelativeResize="0"/>
          <p:nvPr/>
        </p:nvPicPr>
        <p:blipFill>
          <a:blip r:embed="rId4">
            <a:alphaModFix/>
          </a:blip>
          <a:stretch>
            <a:fillRect/>
          </a:stretch>
        </p:blipFill>
        <p:spPr>
          <a:xfrm>
            <a:off x="1332000" y="1211575"/>
            <a:ext cx="6480000" cy="364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6"/>
                                        </p:tgtEl>
                                        <p:attrNameLst>
                                          <p:attrName>style.visibility</p:attrName>
                                        </p:attrNameLst>
                                      </p:cBhvr>
                                      <p:to>
                                        <p:strVal val="visible"/>
                                      </p:to>
                                    </p:set>
                                    <p:animEffect transition="in" filter="fade">
                                      <p:cBhvr>
                                        <p:cTn id="7" dur="1000"/>
                                        <p:tgtEl>
                                          <p:spTgt spid="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1"/>
        <p:cNvGrpSpPr/>
        <p:nvPr/>
      </p:nvGrpSpPr>
      <p:grpSpPr>
        <a:xfrm>
          <a:off x="0" y="0"/>
          <a:ext cx="0" cy="0"/>
          <a:chOff x="0" y="0"/>
          <a:chExt cx="0" cy="0"/>
        </a:xfrm>
      </p:grpSpPr>
      <p:sp>
        <p:nvSpPr>
          <p:cNvPr id="1312" name="Google Shape;1312;p16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8"/>
          <p:cNvSpPr>
            <a:spLocks noGrp="1"/>
          </p:cNvSpPr>
          <p:nvPr>
            <p:ph type="title" idx="4294967295"/>
          </p:nvPr>
        </p:nvSpPr>
        <p:spPr>
          <a:xfrm>
            <a:off x="609600" y="609600"/>
            <a:ext cx="714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Considerations for Using AI in Government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13" name="Google Shape;1313;p168"/>
          <p:cNvSpPr/>
          <p:nvPr/>
        </p:nvSpPr>
        <p:spPr>
          <a:xfrm>
            <a:off x="609575" y="1404750"/>
            <a:ext cx="7636500" cy="31470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Transparency:</a:t>
            </a:r>
            <a:r>
              <a:rPr lang="en">
                <a:solidFill>
                  <a:schemeClr val="dk1"/>
                </a:solidFill>
                <a:latin typeface="Inter"/>
                <a:ea typeface="Inter"/>
                <a:cs typeface="Inter"/>
                <a:sym typeface="Inter"/>
              </a:rPr>
              <a:t> Can the AI explain its decision?</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Bias:</a:t>
            </a:r>
            <a:r>
              <a:rPr lang="en">
                <a:solidFill>
                  <a:schemeClr val="dk1"/>
                </a:solidFill>
                <a:latin typeface="Inter"/>
                <a:ea typeface="Inter"/>
                <a:cs typeface="Inter"/>
                <a:sym typeface="Inter"/>
              </a:rPr>
              <a:t> Is the training data fair and representative?</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Security &amp; Privacy:</a:t>
            </a:r>
            <a:r>
              <a:rPr lang="en">
                <a:solidFill>
                  <a:schemeClr val="dk1"/>
                </a:solidFill>
                <a:latin typeface="Inter"/>
                <a:ea typeface="Inter"/>
                <a:cs typeface="Inter"/>
                <a:sym typeface="Inter"/>
              </a:rPr>
              <a:t> Does the system protect sensitive info?</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Change Management:</a:t>
            </a:r>
            <a:r>
              <a:rPr lang="en">
                <a:solidFill>
                  <a:schemeClr val="dk1"/>
                </a:solidFill>
                <a:latin typeface="Inter"/>
                <a:ea typeface="Inter"/>
                <a:cs typeface="Inter"/>
                <a:sym typeface="Inter"/>
              </a:rPr>
              <a:t> Will it affect roles and workflows?</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Vendor Oversight:</a:t>
            </a:r>
            <a:r>
              <a:rPr lang="en">
                <a:solidFill>
                  <a:schemeClr val="dk1"/>
                </a:solidFill>
                <a:latin typeface="Inter"/>
                <a:ea typeface="Inter"/>
                <a:cs typeface="Inter"/>
                <a:sym typeface="Inter"/>
              </a:rPr>
              <a:t> How is the AI trained, tested, and updated?</a:t>
            </a:r>
            <a:endParaRPr>
              <a:solidFill>
                <a:schemeClr val="dk1"/>
              </a:solidFill>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9"/>
        <p:cNvGrpSpPr/>
        <p:nvPr/>
      </p:nvGrpSpPr>
      <p:grpSpPr>
        <a:xfrm>
          <a:off x="0" y="0"/>
          <a:ext cx="0" cy="0"/>
          <a:chOff x="0" y="0"/>
          <a:chExt cx="0" cy="0"/>
        </a:xfrm>
      </p:grpSpPr>
      <p:sp>
        <p:nvSpPr>
          <p:cNvPr id="1320" name="Google Shape;1320;p1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AI Terms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21" name="Google Shape;1321;p169"/>
          <p:cNvSpPr/>
          <p:nvPr/>
        </p:nvSpPr>
        <p:spPr>
          <a:xfrm>
            <a:off x="609575" y="1529075"/>
            <a:ext cx="7636500" cy="2599172"/>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Model Training:</a:t>
            </a:r>
            <a:r>
              <a:rPr lang="en">
                <a:solidFill>
                  <a:schemeClr val="dk1"/>
                </a:solidFill>
                <a:latin typeface="Inter"/>
                <a:ea typeface="Inter"/>
                <a:cs typeface="Inter"/>
                <a:sym typeface="Inter"/>
              </a:rPr>
              <a:t> Teaching the AI using data</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Algorithm:</a:t>
            </a:r>
            <a:r>
              <a:rPr lang="en">
                <a:solidFill>
                  <a:schemeClr val="dk1"/>
                </a:solidFill>
                <a:latin typeface="Inter"/>
                <a:ea typeface="Inter"/>
                <a:cs typeface="Inter"/>
                <a:sym typeface="Inter"/>
              </a:rPr>
              <a:t> The rules it follows</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Inference:</a:t>
            </a:r>
            <a:r>
              <a:rPr lang="en">
                <a:solidFill>
                  <a:schemeClr val="dk1"/>
                </a:solidFill>
                <a:latin typeface="Inter"/>
                <a:ea typeface="Inter"/>
                <a:cs typeface="Inter"/>
                <a:sym typeface="Inter"/>
              </a:rPr>
              <a:t> Applying what it learned</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Explainability:</a:t>
            </a:r>
            <a:r>
              <a:rPr lang="en">
                <a:solidFill>
                  <a:schemeClr val="dk1"/>
                </a:solidFill>
                <a:latin typeface="Inter"/>
                <a:ea typeface="Inter"/>
                <a:cs typeface="Inter"/>
                <a:sym typeface="Inter"/>
              </a:rPr>
              <a:t> Why it made a decision</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Human-in-the-loop:</a:t>
            </a:r>
            <a:r>
              <a:rPr lang="en">
                <a:solidFill>
                  <a:schemeClr val="dk1"/>
                </a:solidFill>
                <a:latin typeface="Inter"/>
                <a:ea typeface="Inter"/>
                <a:cs typeface="Inter"/>
                <a:sym typeface="Inter"/>
              </a:rPr>
              <a:t> Human + AI collaboration</a:t>
            </a:r>
            <a:endParaRPr>
              <a:latin typeface="Inter"/>
              <a:ea typeface="Inter"/>
              <a:cs typeface="Inter"/>
              <a:sym typeface="Inte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7"/>
        <p:cNvGrpSpPr/>
        <p:nvPr/>
      </p:nvGrpSpPr>
      <p:grpSpPr>
        <a:xfrm>
          <a:off x="0" y="0"/>
          <a:ext cx="0" cy="0"/>
          <a:chOff x="0" y="0"/>
          <a:chExt cx="0" cy="0"/>
        </a:xfrm>
      </p:grpSpPr>
      <p:sp>
        <p:nvSpPr>
          <p:cNvPr id="1328" name="Google Shape;1328;p17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0"/>
          <p:cNvSpPr>
            <a:spLocks noGrp="1"/>
          </p:cNvSpPr>
          <p:nvPr>
            <p:ph type="title" idx="4294967295"/>
          </p:nvPr>
        </p:nvSpPr>
        <p:spPr>
          <a:xfrm>
            <a:off x="609600" y="609600"/>
            <a:ext cx="6428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it-IT" sz="2250" b="1" i="0" u="none" strike="noStrike" kern="0" cap="none" spc="0" normalizeH="0" baseline="0" noProof="0">
                <a:ln>
                  <a:noFill/>
                </a:ln>
                <a:solidFill>
                  <a:srgbClr val="000000"/>
                </a:solidFill>
                <a:effectLst/>
                <a:uLnTx/>
                <a:uFillTx/>
                <a:latin typeface="Inter"/>
                <a:ea typeface="Inter"/>
                <a:cs typeface="Inter"/>
                <a:sym typeface="Inter"/>
              </a:rPr>
              <a:t>Why AI Matters in Procurement</a:t>
            </a:r>
            <a:endParaRPr kumimoji="0" lang="it-IT"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29" name="Google Shape;1329;p170"/>
          <p:cNvSpPr/>
          <p:nvPr/>
        </p:nvSpPr>
        <p:spPr>
          <a:xfrm>
            <a:off x="609575" y="1404750"/>
            <a:ext cx="7636500" cy="2753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Market Research:</a:t>
            </a:r>
            <a:r>
              <a:rPr lang="en">
                <a:solidFill>
                  <a:schemeClr val="dk1"/>
                </a:solidFill>
                <a:latin typeface="Inter"/>
                <a:ea typeface="Inter"/>
                <a:cs typeface="Inter"/>
                <a:sym typeface="Inter"/>
              </a:rPr>
              <a:t> AI can summarize vendor data and trends.</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Performance Monitoring:</a:t>
            </a:r>
            <a:r>
              <a:rPr lang="en">
                <a:solidFill>
                  <a:schemeClr val="dk1"/>
                </a:solidFill>
                <a:latin typeface="Inter"/>
                <a:ea typeface="Inter"/>
                <a:cs typeface="Inter"/>
                <a:sym typeface="Inter"/>
              </a:rPr>
              <a:t> Flags contractor issues early.</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Drafting Support:</a:t>
            </a:r>
            <a:r>
              <a:rPr lang="en">
                <a:solidFill>
                  <a:schemeClr val="dk1"/>
                </a:solidFill>
                <a:latin typeface="Inter"/>
                <a:ea typeface="Inter"/>
                <a:cs typeface="Inter"/>
                <a:sym typeface="Inter"/>
              </a:rPr>
              <a:t> Generates first drafts for solicitations.</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Risk Management:</a:t>
            </a:r>
            <a:r>
              <a:rPr lang="en">
                <a:solidFill>
                  <a:schemeClr val="dk1"/>
                </a:solidFill>
                <a:latin typeface="Inter"/>
                <a:ea typeface="Inter"/>
                <a:cs typeface="Inter"/>
                <a:sym typeface="Inter"/>
              </a:rPr>
              <a:t> COs must watch for bias, explainability, and compliance.</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b="1">
                <a:solidFill>
                  <a:schemeClr val="dk1"/>
                </a:solidFill>
                <a:latin typeface="Inter"/>
                <a:ea typeface="Inter"/>
                <a:cs typeface="Inter"/>
                <a:sym typeface="Inter"/>
              </a:rPr>
              <a:t>Evaluation Criteria:</a:t>
            </a:r>
            <a:r>
              <a:rPr lang="en">
                <a:solidFill>
                  <a:schemeClr val="dk1"/>
                </a:solidFill>
                <a:latin typeface="Inter"/>
                <a:ea typeface="Inter"/>
                <a:cs typeface="Inter"/>
                <a:sym typeface="Inter"/>
              </a:rPr>
              <a:t> Require vendors to describe data sources, bias mitigation, and audit methods.</a:t>
            </a:r>
            <a:endParaRPr>
              <a:latin typeface="Inter"/>
              <a:ea typeface="Inter"/>
              <a:cs typeface="Inter"/>
              <a:sym typeface="Inte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5"/>
        <p:cNvGrpSpPr/>
        <p:nvPr/>
      </p:nvGrpSpPr>
      <p:grpSpPr>
        <a:xfrm>
          <a:off x="0" y="0"/>
          <a:ext cx="0" cy="0"/>
          <a:chOff x="0" y="0"/>
          <a:chExt cx="0" cy="0"/>
        </a:xfrm>
      </p:grpSpPr>
      <p:sp>
        <p:nvSpPr>
          <p:cNvPr id="1336" name="Google Shape;1336;p17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37" name="Google Shape;1337;p17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If a vendor says their tool uses “machine learning,” what’s one question you’d ask before moving forward?</a:t>
            </a:r>
            <a:endParaRPr>
              <a:solidFill>
                <a:schemeClr val="dk1"/>
              </a:solidFill>
              <a:latin typeface="Inter"/>
              <a:ea typeface="Inter"/>
              <a:cs typeface="Inter"/>
              <a:sym typeface="Inter"/>
            </a:endParaRPr>
          </a:p>
        </p:txBody>
      </p:sp>
      <p:pic>
        <p:nvPicPr>
          <p:cNvPr id="1339" name="Google Shape;1339;p171"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4"/>
        <p:cNvGrpSpPr/>
        <p:nvPr/>
      </p:nvGrpSpPr>
      <p:grpSpPr>
        <a:xfrm>
          <a:off x="0" y="0"/>
          <a:ext cx="0" cy="0"/>
          <a:chOff x="0" y="0"/>
          <a:chExt cx="0" cy="0"/>
        </a:xfrm>
      </p:grpSpPr>
      <p:sp>
        <p:nvSpPr>
          <p:cNvPr id="1345" name="Google Shape;1345;p17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2"/>
          <p:cNvSpPr>
            <a:spLocks noGrp="1"/>
          </p:cNvSpPr>
          <p:nvPr>
            <p:ph type="title" idx="4294967295"/>
          </p:nvPr>
        </p:nvSpPr>
        <p:spPr>
          <a:xfrm>
            <a:off x="609600" y="609600"/>
            <a:ext cx="6657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COs Should Keep in Mind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46" name="Google Shape;1346;p172"/>
          <p:cNvSpPr/>
          <p:nvPr/>
        </p:nvSpPr>
        <p:spPr>
          <a:xfrm>
            <a:off x="609575" y="1404750"/>
            <a:ext cx="7636500" cy="33246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Ask vendors how the AI works and how it’s updated.</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Not every task needs AI—look for real value, not hype.</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Balance innovation with clear requirements and accountability.</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Be a responsible steward: prioritize ethics and transparency.</a:t>
            </a:r>
          </a:p>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Watch for </a:t>
            </a:r>
            <a:r>
              <a:rPr lang="en" b="1">
                <a:solidFill>
                  <a:schemeClr val="dk1"/>
                </a:solidFill>
                <a:latin typeface="Inter"/>
                <a:ea typeface="Inter"/>
                <a:cs typeface="Inter"/>
                <a:sym typeface="Inter"/>
              </a:rPr>
              <a:t>model drift</a:t>
            </a:r>
            <a:r>
              <a:rPr lang="en">
                <a:solidFill>
                  <a:schemeClr val="dk1"/>
                </a:solidFill>
                <a:latin typeface="Inter"/>
                <a:ea typeface="Inter"/>
                <a:cs typeface="Inter"/>
                <a:sym typeface="Inter"/>
              </a:rPr>
              <a:t> post-award—AI must evolve with agency needs.</a:t>
            </a:r>
            <a:endParaRPr>
              <a:solidFill>
                <a:schemeClr val="dk1"/>
              </a:solidFill>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2"/>
        <p:cNvGrpSpPr/>
        <p:nvPr/>
      </p:nvGrpSpPr>
      <p:grpSpPr>
        <a:xfrm>
          <a:off x="0" y="0"/>
          <a:ext cx="0" cy="0"/>
          <a:chOff x="0" y="0"/>
          <a:chExt cx="0" cy="0"/>
        </a:xfrm>
      </p:grpSpPr>
      <p:sp>
        <p:nvSpPr>
          <p:cNvPr id="1353" name="Google Shape;1353;p1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54" name="Google Shape;1354;p173"/>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You’ll see a series of short AI use cases. For each, we’ll ask: Would you procure it? What conditions or questions would you raise?</a:t>
            </a:r>
            <a:endParaRPr>
              <a:solidFill>
                <a:schemeClr val="dk1"/>
              </a:solidFill>
              <a:latin typeface="Inter"/>
              <a:ea typeface="Inter"/>
              <a:cs typeface="Inter"/>
              <a:sym typeface="Inter"/>
            </a:endParaRPr>
          </a:p>
        </p:txBody>
      </p:sp>
      <p:pic>
        <p:nvPicPr>
          <p:cNvPr id="1356" name="Google Shape;1356;p173"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1"/>
        <p:cNvGrpSpPr/>
        <p:nvPr/>
      </p:nvGrpSpPr>
      <p:grpSpPr>
        <a:xfrm>
          <a:off x="0" y="0"/>
          <a:ext cx="0" cy="0"/>
          <a:chOff x="0" y="0"/>
          <a:chExt cx="0" cy="0"/>
        </a:xfrm>
      </p:grpSpPr>
      <p:sp>
        <p:nvSpPr>
          <p:cNvPr id="1362" name="Google Shape;1362;p17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4"/>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63" name="Google Shape;1363;p174"/>
          <p:cNvSpPr/>
          <p:nvPr/>
        </p:nvSpPr>
        <p:spPr>
          <a:xfrm>
            <a:off x="609600" y="151402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800">
                <a:solidFill>
                  <a:schemeClr val="dk1"/>
                </a:solidFill>
                <a:latin typeface="Inter"/>
                <a:ea typeface="Inter"/>
                <a:cs typeface="Inter"/>
                <a:sym typeface="Inter"/>
              </a:rPr>
              <a:t>Use Case 1: </a:t>
            </a:r>
            <a:endParaRPr sz="18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A vendor proposes an AI auto-scoring tool to evaluate and rank RFP responses based on pre-trained relevance criteria.</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365" name="Google Shape;1365;p174"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0"/>
        <p:cNvGrpSpPr/>
        <p:nvPr/>
      </p:nvGrpSpPr>
      <p:grpSpPr>
        <a:xfrm>
          <a:off x="0" y="0"/>
          <a:ext cx="0" cy="0"/>
          <a:chOff x="0" y="0"/>
          <a:chExt cx="0" cy="0"/>
        </a:xfrm>
      </p:grpSpPr>
      <p:sp>
        <p:nvSpPr>
          <p:cNvPr id="1371" name="Google Shape;1371;p17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72" name="Google Shape;1372;p17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800">
                <a:solidFill>
                  <a:schemeClr val="dk1"/>
                </a:solidFill>
                <a:latin typeface="Inter"/>
                <a:ea typeface="Inter"/>
                <a:cs typeface="Inter"/>
                <a:sym typeface="Inter"/>
              </a:rPr>
              <a:t>Use Case 2:</a:t>
            </a:r>
            <a:endParaRPr sz="18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A chatbot answers incoming FOIA requests by pulling from previous, public disclosures.</a:t>
            </a:r>
            <a:endParaRPr>
              <a:solidFill>
                <a:schemeClr val="dk1"/>
              </a:solidFill>
              <a:latin typeface="Inter"/>
              <a:ea typeface="Inter"/>
              <a:cs typeface="Inter"/>
              <a:sym typeface="Inter"/>
            </a:endParaRPr>
          </a:p>
        </p:txBody>
      </p:sp>
      <p:pic>
        <p:nvPicPr>
          <p:cNvPr id="1374" name="Google Shape;1374;p17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9"/>
        <p:cNvGrpSpPr/>
        <p:nvPr/>
      </p:nvGrpSpPr>
      <p:grpSpPr>
        <a:xfrm>
          <a:off x="0" y="0"/>
          <a:ext cx="0" cy="0"/>
          <a:chOff x="0" y="0"/>
          <a:chExt cx="0" cy="0"/>
        </a:xfrm>
      </p:grpSpPr>
      <p:sp>
        <p:nvSpPr>
          <p:cNvPr id="1380" name="Google Shape;1380;p1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6"/>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81" name="Google Shape;1381;p176"/>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800">
                <a:solidFill>
                  <a:schemeClr val="dk1"/>
                </a:solidFill>
                <a:latin typeface="Inter"/>
                <a:ea typeface="Inter"/>
                <a:cs typeface="Inter"/>
                <a:sym typeface="Inter"/>
              </a:rPr>
              <a:t>Use Case 3:</a:t>
            </a:r>
            <a:endParaRPr sz="18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An agency wants to use an AI résumé screener to filter job applicants before human review.</a:t>
            </a:r>
            <a:endParaRPr>
              <a:solidFill>
                <a:schemeClr val="dk1"/>
              </a:solidFill>
              <a:latin typeface="Inter"/>
              <a:ea typeface="Inter"/>
              <a:cs typeface="Inter"/>
              <a:sym typeface="Inter"/>
            </a:endParaRPr>
          </a:p>
        </p:txBody>
      </p:sp>
      <p:pic>
        <p:nvPicPr>
          <p:cNvPr id="1383" name="Google Shape;1383;p176"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2"/>
        <p:cNvGrpSpPr/>
        <p:nvPr/>
      </p:nvGrpSpPr>
      <p:grpSpPr>
        <a:xfrm>
          <a:off x="0" y="0"/>
          <a:ext cx="0" cy="0"/>
          <a:chOff x="0" y="0"/>
          <a:chExt cx="0" cy="0"/>
        </a:xfrm>
      </p:grpSpPr>
      <p:sp>
        <p:nvSpPr>
          <p:cNvPr id="553" name="Google Shape;553;p7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5"/>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Who Provides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56" name="Google Shape;556;p75"/>
          <p:cNvSpPr txBox="1"/>
          <p:nvPr/>
        </p:nvSpPr>
        <p:spPr>
          <a:xfrm>
            <a:off x="800250" y="1295400"/>
            <a:ext cx="4224900" cy="1970124"/>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1200"/>
              </a:spcBef>
              <a:spcAft>
                <a:spcPts val="0"/>
              </a:spcAft>
              <a:buClr>
                <a:srgbClr val="1B1B1B"/>
              </a:buClr>
              <a:buSzPts val="1350"/>
              <a:buFont typeface="Inter"/>
              <a:buChar char="●"/>
            </a:pPr>
            <a:endParaRPr lang="en" sz="1350">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Multidisciplinary government teams and vendors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Key roles: Product Owners, Developers, Designers, Security, QA</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Balance of internal staff and contractors</a:t>
            </a:r>
            <a:endParaRPr>
              <a:latin typeface="Inter"/>
              <a:ea typeface="Inter"/>
              <a:cs typeface="Inter"/>
              <a:sym typeface="Inter"/>
            </a:endParaRPr>
          </a:p>
        </p:txBody>
      </p:sp>
      <p:pic>
        <p:nvPicPr>
          <p:cNvPr id="555" name="Google Shape;555;p75" descr="Digital Services hierarchy diagram illustrating the structure of a digital service team. The top section shows two groups: &quot;Developers – In-House&quot; and &quot; Developers – Professional Service Vendors,&quot; both connecting to an &quot;Organization (Government or Private Sector).&quot; The organization then connects to &quot;The end user,&quot; depicted as a smartphone displaying a digital service interface. Below the developers, a vertical list details team roles"/>
          <p:cNvPicPr preferRelativeResize="0"/>
          <p:nvPr/>
        </p:nvPicPr>
        <p:blipFill>
          <a:blip r:embed="rId3">
            <a:alphaModFix/>
          </a:blip>
          <a:stretch>
            <a:fillRect/>
          </a:stretch>
        </p:blipFill>
        <p:spPr>
          <a:xfrm>
            <a:off x="5370454" y="1079825"/>
            <a:ext cx="3182121" cy="321450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8"/>
        <p:cNvGrpSpPr/>
        <p:nvPr/>
      </p:nvGrpSpPr>
      <p:grpSpPr>
        <a:xfrm>
          <a:off x="0" y="0"/>
          <a:ext cx="0" cy="0"/>
          <a:chOff x="0" y="0"/>
          <a:chExt cx="0" cy="0"/>
        </a:xfrm>
      </p:grpSpPr>
      <p:sp>
        <p:nvSpPr>
          <p:cNvPr id="1389" name="Google Shape;1389;p1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90" name="Google Shape;1390;p177"/>
          <p:cNvSpPr/>
          <p:nvPr/>
        </p:nvSpPr>
        <p:spPr>
          <a:xfrm>
            <a:off x="609600" y="156550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800">
                <a:solidFill>
                  <a:schemeClr val="dk1"/>
                </a:solidFill>
                <a:latin typeface="Inter"/>
                <a:ea typeface="Inter"/>
                <a:cs typeface="Inter"/>
                <a:sym typeface="Inter"/>
              </a:rPr>
              <a:t>Use Case 4:</a:t>
            </a:r>
            <a:endParaRPr sz="18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A cloud-based system uses AI to detect fraud in real-time across benefit applications, flagging anomalies for manual review.</a:t>
            </a:r>
            <a:endParaRPr>
              <a:solidFill>
                <a:schemeClr val="dk1"/>
              </a:solidFill>
              <a:latin typeface="Inter"/>
              <a:ea typeface="Inter"/>
              <a:cs typeface="Inter"/>
              <a:sym typeface="Inter"/>
            </a:endParaRPr>
          </a:p>
        </p:txBody>
      </p:sp>
      <p:pic>
        <p:nvPicPr>
          <p:cNvPr id="1392" name="Google Shape;1392;p177"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7"/>
        <p:cNvGrpSpPr/>
        <p:nvPr/>
      </p:nvGrpSpPr>
      <p:grpSpPr>
        <a:xfrm>
          <a:off x="0" y="0"/>
          <a:ext cx="0" cy="0"/>
          <a:chOff x="0" y="0"/>
          <a:chExt cx="0" cy="0"/>
        </a:xfrm>
      </p:grpSpPr>
      <p:sp>
        <p:nvSpPr>
          <p:cNvPr id="1398" name="Google Shape;1398;p17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8"/>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99" name="Google Shape;1399;p178"/>
          <p:cNvSpPr/>
          <p:nvPr/>
        </p:nvSpPr>
        <p:spPr>
          <a:xfrm>
            <a:off x="609600" y="160257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800">
                <a:solidFill>
                  <a:schemeClr val="dk1"/>
                </a:solidFill>
                <a:latin typeface="Inter"/>
                <a:ea typeface="Inter"/>
                <a:cs typeface="Inter"/>
                <a:sym typeface="Inter"/>
              </a:rPr>
              <a:t>Use Case 5:</a:t>
            </a:r>
            <a:endParaRPr sz="18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An AI model helps predict program success rates using historical outcomes and demographic data.</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401" name="Google Shape;1401;p178"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6"/>
        <p:cNvGrpSpPr/>
        <p:nvPr/>
      </p:nvGrpSpPr>
      <p:grpSpPr>
        <a:xfrm>
          <a:off x="0" y="0"/>
          <a:ext cx="0" cy="0"/>
          <a:chOff x="0" y="0"/>
          <a:chExt cx="0" cy="0"/>
        </a:xfrm>
      </p:grpSpPr>
      <p:sp>
        <p:nvSpPr>
          <p:cNvPr id="1407" name="Google Shape;1407;p179"/>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Cybersecurity</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2"/>
        <p:cNvGrpSpPr/>
        <p:nvPr/>
      </p:nvGrpSpPr>
      <p:grpSpPr>
        <a:xfrm>
          <a:off x="0" y="0"/>
          <a:ext cx="0" cy="0"/>
          <a:chOff x="0" y="0"/>
          <a:chExt cx="0" cy="0"/>
        </a:xfrm>
      </p:grpSpPr>
      <p:sp>
        <p:nvSpPr>
          <p:cNvPr id="1413" name="Google Shape;1413;p1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0"/>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14" name="Google Shape;1414;p180"/>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Have you seen a procurement where security expectations weren’t clearly defined? What happened?</a:t>
            </a:r>
            <a:endParaRPr>
              <a:solidFill>
                <a:schemeClr val="dk1"/>
              </a:solidFill>
              <a:latin typeface="Inter"/>
              <a:ea typeface="Inter"/>
              <a:cs typeface="Inter"/>
              <a:sym typeface="Inter"/>
            </a:endParaRPr>
          </a:p>
        </p:txBody>
      </p:sp>
      <p:pic>
        <p:nvPicPr>
          <p:cNvPr id="1416" name="Google Shape;1416;p180"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1"/>
        <p:cNvGrpSpPr/>
        <p:nvPr/>
      </p:nvGrpSpPr>
      <p:grpSpPr>
        <a:xfrm>
          <a:off x="0" y="0"/>
          <a:ext cx="0" cy="0"/>
          <a:chOff x="0" y="0"/>
          <a:chExt cx="0" cy="0"/>
        </a:xfrm>
      </p:grpSpPr>
      <p:sp>
        <p:nvSpPr>
          <p:cNvPr id="1422" name="Google Shape;1422;p1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1"/>
          <p:cNvSpPr>
            <a:spLocks noGrp="1"/>
          </p:cNvSpPr>
          <p:nvPr>
            <p:ph type="title" idx="4294967295"/>
          </p:nvPr>
        </p:nvSpPr>
        <p:spPr>
          <a:xfrm>
            <a:off x="609600" y="609600"/>
            <a:ext cx="7406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Cybersecurity in Government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23" name="Google Shape;1423;p181"/>
          <p:cNvSpPr/>
          <p:nvPr/>
        </p:nvSpPr>
        <p:spPr>
          <a:xfrm>
            <a:off x="609575" y="1404750"/>
            <a:ext cx="7636500" cy="32865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Cybersecurity is critical to protecting systems, data, and mission continuity.</a:t>
            </a:r>
            <a:endParaRPr>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Modern IT environments (cloud, mobile, AI) increase the federal “attack surface.”</a:t>
            </a:r>
            <a:endParaRPr>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COs and CORs shape cybersecurity posture through planning, contracts, and oversight.</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Key terms to understand:</a:t>
            </a:r>
            <a:endParaRPr>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Security compliance</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IAM (Identity &amp; Access Management)</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Vulnerability management</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SIEM (Security Incident &amp; Event Management)</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9"/>
        <p:cNvGrpSpPr/>
        <p:nvPr/>
      </p:nvGrpSpPr>
      <p:grpSpPr>
        <a:xfrm>
          <a:off x="0" y="0"/>
          <a:ext cx="0" cy="0"/>
          <a:chOff x="0" y="0"/>
          <a:chExt cx="0" cy="0"/>
        </a:xfrm>
      </p:grpSpPr>
      <p:sp>
        <p:nvSpPr>
          <p:cNvPr id="1430" name="Google Shape;1430;p18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2"/>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31" name="Google Shape;1431;p182"/>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What’s one question a CO could ask during market research to surface security risks early?</a:t>
            </a:r>
            <a:endParaRPr>
              <a:solidFill>
                <a:schemeClr val="dk1"/>
              </a:solidFill>
              <a:latin typeface="Inter"/>
              <a:ea typeface="Inter"/>
              <a:cs typeface="Inter"/>
              <a:sym typeface="Inter"/>
            </a:endParaRPr>
          </a:p>
        </p:txBody>
      </p:sp>
      <p:pic>
        <p:nvPicPr>
          <p:cNvPr id="1433" name="Google Shape;1433;p182"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8"/>
        <p:cNvGrpSpPr/>
        <p:nvPr/>
      </p:nvGrpSpPr>
      <p:grpSpPr>
        <a:xfrm>
          <a:off x="0" y="0"/>
          <a:ext cx="0" cy="0"/>
          <a:chOff x="0" y="0"/>
          <a:chExt cx="0" cy="0"/>
        </a:xfrm>
      </p:grpSpPr>
      <p:sp>
        <p:nvSpPr>
          <p:cNvPr id="1439" name="Google Shape;1439;p18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3"/>
          <p:cNvSpPr>
            <a:spLocks noGrp="1"/>
          </p:cNvSpPr>
          <p:nvPr>
            <p:ph type="title" idx="4294967295"/>
          </p:nvPr>
        </p:nvSpPr>
        <p:spPr>
          <a:xfrm>
            <a:off x="609600" y="609600"/>
            <a:ext cx="7343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Security Compliance &amp; Identity Access Management (IAM)</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40" name="Google Shape;1440;p183"/>
          <p:cNvSpPr/>
          <p:nvPr/>
        </p:nvSpPr>
        <p:spPr>
          <a:xfrm>
            <a:off x="609575" y="1404750"/>
            <a:ext cx="7636500" cy="3471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Security Compliance</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Align systems with NIST 800-53, CSF, FedRAMP, HIPAA, etc.</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COs/CORs confirm applicable frameworks and support OCISO review.</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IAM (Identity &amp; Access Management)</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Controls who accesses what and when.</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Systems must integrate with your agency’s IAM platform.</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Vendors should prove compatibility during acquisition.</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6"/>
        <p:cNvGrpSpPr/>
        <p:nvPr/>
      </p:nvGrpSpPr>
      <p:grpSpPr>
        <a:xfrm>
          <a:off x="0" y="0"/>
          <a:ext cx="0" cy="0"/>
          <a:chOff x="0" y="0"/>
          <a:chExt cx="0" cy="0"/>
        </a:xfrm>
      </p:grpSpPr>
      <p:sp>
        <p:nvSpPr>
          <p:cNvPr id="1447" name="Google Shape;1447;p1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Staying Ahead of Threats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48" name="Google Shape;1448;p184"/>
          <p:cNvSpPr/>
          <p:nvPr/>
        </p:nvSpPr>
        <p:spPr>
          <a:xfrm>
            <a:off x="609575" y="1404750"/>
            <a:ext cx="7636500" cy="3423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Vulnerability Management</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Not just patching—full lifecycle scanning, triage, and remediation.</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Requires ongoing monitoring, compliance tracking, and reporting.</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CO/COR role: Ensure vendors have tools, training, and processes in place.</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Security Incident and Event Management (SIEM) Integration</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Detects and responds to threats automatically.</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Must integrate with agency’s platform (e.g., Splunk, Sentinel).</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Avoid systems that create “monitoring silos.”</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4"/>
        <p:cNvGrpSpPr/>
        <p:nvPr/>
      </p:nvGrpSpPr>
      <p:grpSpPr>
        <a:xfrm>
          <a:off x="0" y="0"/>
          <a:ext cx="0" cy="0"/>
          <a:chOff x="0" y="0"/>
          <a:chExt cx="0" cy="0"/>
        </a:xfrm>
      </p:grpSpPr>
      <p:sp>
        <p:nvSpPr>
          <p:cNvPr id="1455" name="Google Shape;1455;p1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What Would You Ask?</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56" name="Google Shape;1456;p185"/>
          <p:cNvSpPr/>
          <p:nvPr/>
        </p:nvSpPr>
        <p:spPr>
          <a:xfrm>
            <a:off x="609575" y="1404750"/>
            <a:ext cx="5367600" cy="3443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You’re preparing for an early acquisition planning meeting. Based on your assigned topic, come up with 2–3 questions you would ask the technical or security team to ensure this requirement is built into the contract.</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None/>
            </a:pPr>
            <a:r>
              <a:rPr lang="en">
                <a:solidFill>
                  <a:schemeClr val="dk1"/>
                </a:solidFill>
                <a:latin typeface="Inter"/>
                <a:ea typeface="Inter"/>
                <a:cs typeface="Inter"/>
                <a:sym typeface="Inter"/>
              </a:rPr>
              <a:t>Topics:</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Security compliance</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Identity and Access Management (IAM)</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Vulnerability management</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SIEM integration</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458" name="Google Shape;1458;p18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3"/>
        <p:cNvGrpSpPr/>
        <p:nvPr/>
      </p:nvGrpSpPr>
      <p:grpSpPr>
        <a:xfrm>
          <a:off x="0" y="0"/>
          <a:ext cx="0" cy="0"/>
          <a:chOff x="0" y="0"/>
          <a:chExt cx="0" cy="0"/>
        </a:xfrm>
      </p:grpSpPr>
      <p:sp>
        <p:nvSpPr>
          <p:cNvPr id="1464" name="Google Shape;1464;p1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65" name="Google Shape;1465;p18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Security must be designed into digital services from the start.</a:t>
            </a:r>
            <a:br>
              <a:rPr lang="en">
                <a:latin typeface="Inter"/>
                <a:ea typeface="Inter"/>
                <a:cs typeface="Inter"/>
                <a:sym typeface="Inter"/>
              </a:rPr>
            </a:br>
            <a:endParaRPr>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Ask vendors:</a:t>
            </a:r>
            <a:endParaRPr>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a:latin typeface="Inter"/>
                <a:ea typeface="Inter"/>
                <a:cs typeface="Inter"/>
                <a:sym typeface="Inter"/>
              </a:rPr>
              <a:t>How do you handle IAM integration?</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What’s your vulnerability management process?</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Can your system integrate with our SIEM?</a:t>
            </a:r>
            <a:br>
              <a:rPr lang="en">
                <a:latin typeface="Inter"/>
                <a:ea typeface="Inter"/>
                <a:cs typeface="Inter"/>
                <a:sym typeface="Inter"/>
              </a:rPr>
            </a:br>
            <a:endParaRPr>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a:latin typeface="Inter"/>
                <a:ea typeface="Inter"/>
                <a:cs typeface="Inter"/>
                <a:sym typeface="Inter"/>
              </a:rPr>
              <a:t>Reference Executive Order 14028, OMB Memos (M-22-09, M-22-18), and NIST guidance.</a:t>
            </a:r>
            <a:br>
              <a:rPr lang="en">
                <a:latin typeface="Inter"/>
                <a:ea typeface="Inter"/>
                <a:cs typeface="Inter"/>
                <a:sym typeface="Inter"/>
              </a:rPr>
            </a:br>
            <a:endParaRPr>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Through secure procurement, COs protect public trust and mission continuity.</a:t>
            </a:r>
            <a:endParaRPr>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1"/>
        <p:cNvGrpSpPr/>
        <p:nvPr/>
      </p:nvGrpSpPr>
      <p:grpSpPr>
        <a:xfrm>
          <a:off x="0" y="0"/>
          <a:ext cx="0" cy="0"/>
          <a:chOff x="0" y="0"/>
          <a:chExt cx="0" cy="0"/>
        </a:xfrm>
      </p:grpSpPr>
      <p:sp>
        <p:nvSpPr>
          <p:cNvPr id="562" name="Google Shape;562;p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Who Benefits from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63" name="Google Shape;563;p76"/>
          <p:cNvSpPr/>
          <p:nvPr/>
        </p:nvSpPr>
        <p:spPr>
          <a:xfrm>
            <a:off x="609575" y="1404750"/>
            <a:ext cx="4307400" cy="234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350" b="1">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End users (e.g., citizens, applicants, veterans)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Internal government users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Program offices and policy makers</a:t>
            </a:r>
            <a:endParaRPr>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565" name="Google Shape;565;p76" descr="Woman looking at her mobile phone"/>
          <p:cNvPicPr preferRelativeResize="0"/>
          <p:nvPr/>
        </p:nvPicPr>
        <p:blipFill>
          <a:blip r:embed="rId3">
            <a:alphaModFix/>
          </a:blip>
          <a:stretch>
            <a:fillRect/>
          </a:stretch>
        </p:blipFill>
        <p:spPr>
          <a:xfrm>
            <a:off x="5394525" y="1404750"/>
            <a:ext cx="2638425" cy="26003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1"/>
        <p:cNvGrpSpPr/>
        <p:nvPr/>
      </p:nvGrpSpPr>
      <p:grpSpPr>
        <a:xfrm>
          <a:off x="0" y="0"/>
          <a:ext cx="0" cy="0"/>
          <a:chOff x="0" y="0"/>
          <a:chExt cx="0" cy="0"/>
        </a:xfrm>
      </p:grpSpPr>
      <p:sp>
        <p:nvSpPr>
          <p:cNvPr id="1472" name="Google Shape;1472;p1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73" name="Google Shape;1473;p187"/>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What’s one thing you can do in your next contract to strengthen cybersecurity expectations?</a:t>
            </a:r>
            <a:endParaRPr>
              <a:solidFill>
                <a:schemeClr val="dk1"/>
              </a:solidFill>
              <a:latin typeface="Inter"/>
              <a:ea typeface="Inter"/>
              <a:cs typeface="Inter"/>
              <a:sym typeface="Inter"/>
            </a:endParaRPr>
          </a:p>
        </p:txBody>
      </p:sp>
      <p:pic>
        <p:nvPicPr>
          <p:cNvPr id="1475" name="Google Shape;1475;p18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0"/>
        <p:cNvGrpSpPr/>
        <p:nvPr/>
      </p:nvGrpSpPr>
      <p:grpSpPr>
        <a:xfrm>
          <a:off x="0" y="0"/>
          <a:ext cx="0" cy="0"/>
          <a:chOff x="0" y="0"/>
          <a:chExt cx="0" cy="0"/>
        </a:xfrm>
      </p:grpSpPr>
      <p:sp>
        <p:nvSpPr>
          <p:cNvPr id="1481" name="Google Shape;1481;p188"/>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Accessibility</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6"/>
        <p:cNvGrpSpPr/>
        <p:nvPr/>
      </p:nvGrpSpPr>
      <p:grpSpPr>
        <a:xfrm>
          <a:off x="0" y="0"/>
          <a:ext cx="0" cy="0"/>
          <a:chOff x="0" y="0"/>
          <a:chExt cx="0" cy="0"/>
        </a:xfrm>
      </p:grpSpPr>
      <p:sp>
        <p:nvSpPr>
          <p:cNvPr id="1487" name="Google Shape;1487;p18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9"/>
          <p:cNvSpPr>
            <a:spLocks noGrp="1"/>
          </p:cNvSpPr>
          <p:nvPr>
            <p:ph type="title" idx="4294967295"/>
          </p:nvPr>
        </p:nvSpPr>
        <p:spPr>
          <a:xfrm>
            <a:off x="609600" y="609600"/>
            <a:ext cx="6159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Digital Accessibility Matters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88" name="Google Shape;1488;p189"/>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Fundamental to inclusivity and equality</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Prevents exclusion from vital opportunities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Required by U.S. law for federal agencies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Benefits go beyond disabilities—helps all users</a:t>
            </a:r>
            <a:endParaRPr>
              <a:latin typeface="Inter"/>
              <a:ea typeface="Inter"/>
              <a:cs typeface="Inter"/>
              <a:sym typeface="Inte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4"/>
        <p:cNvGrpSpPr/>
        <p:nvPr/>
      </p:nvGrpSpPr>
      <p:grpSpPr>
        <a:xfrm>
          <a:off x="0" y="0"/>
          <a:ext cx="0" cy="0"/>
          <a:chOff x="0" y="0"/>
          <a:chExt cx="0" cy="0"/>
        </a:xfrm>
      </p:grpSpPr>
      <p:sp>
        <p:nvSpPr>
          <p:cNvPr id="1495" name="Google Shape;1495;p1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0"/>
          <p:cNvSpPr>
            <a:spLocks noGrp="1"/>
          </p:cNvSpPr>
          <p:nvPr>
            <p:ph type="title" idx="4294967295"/>
          </p:nvPr>
        </p:nvSpPr>
        <p:spPr>
          <a:xfrm>
            <a:off x="609600" y="609600"/>
            <a:ext cx="646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Types of Disabilities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96" name="Google Shape;1496;p190"/>
          <p:cNvSpPr/>
          <p:nvPr/>
        </p:nvSpPr>
        <p:spPr>
          <a:xfrm>
            <a:off x="609575" y="1198875"/>
            <a:ext cx="7636500" cy="307729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1 in 4 U.S. adults has some form of disability.</a:t>
            </a:r>
            <a:endParaRPr>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Disabilities can be:</a:t>
            </a:r>
            <a:endParaRPr>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a:latin typeface="Inter"/>
                <a:ea typeface="Inter"/>
                <a:cs typeface="Inter"/>
                <a:sym typeface="Inter"/>
              </a:rPr>
              <a:t>Permanent (e.g., blindness, arthritis)</a:t>
            </a:r>
            <a:endParaRPr>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a:latin typeface="Inter"/>
                <a:ea typeface="Inter"/>
                <a:cs typeface="Inter"/>
                <a:sym typeface="Inter"/>
              </a:rPr>
              <a:t>Temporary (e.g., broken arm, concussion)</a:t>
            </a:r>
            <a:endParaRPr>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a:latin typeface="Inter"/>
                <a:ea typeface="Inter"/>
                <a:cs typeface="Inter"/>
                <a:sym typeface="Inter"/>
              </a:rPr>
              <a:t>Situational (e.g., noisy environment, holding a baby)</a:t>
            </a:r>
            <a:endParaRPr>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Impact varies—even among people with the same condition.</a:t>
            </a:r>
            <a:endParaRPr>
              <a:latin typeface="Inter"/>
              <a:ea typeface="Inter"/>
              <a:cs typeface="Inter"/>
              <a:sym typeface="Inte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2"/>
        <p:cNvGrpSpPr/>
        <p:nvPr/>
      </p:nvGrpSpPr>
      <p:grpSpPr>
        <a:xfrm>
          <a:off x="0" y="0"/>
          <a:ext cx="0" cy="0"/>
          <a:chOff x="0" y="0"/>
          <a:chExt cx="0" cy="0"/>
        </a:xfrm>
      </p:grpSpPr>
      <p:sp>
        <p:nvSpPr>
          <p:cNvPr id="1503" name="Google Shape;1503;p1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1"/>
          <p:cNvSpPr>
            <a:spLocks noGrp="1"/>
          </p:cNvSpPr>
          <p:nvPr>
            <p:ph type="title" idx="4294967295"/>
          </p:nvPr>
        </p:nvSpPr>
        <p:spPr>
          <a:xfrm>
            <a:off x="609600" y="609600"/>
            <a:ext cx="62928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Barriers &amp; Assistive Technology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04" name="Google Shape;1504;p191"/>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Common accessibility issues:</a:t>
            </a:r>
            <a:endParaRPr>
              <a:latin typeface="Inter"/>
              <a:ea typeface="Inter"/>
              <a:cs typeface="Inter"/>
              <a:sym typeface="Inter"/>
            </a:endParaRPr>
          </a:p>
          <a:p>
            <a:pPr marL="457200" lvl="0" indent="-298450" algn="l" rtl="0">
              <a:lnSpc>
                <a:spcPct val="115000"/>
              </a:lnSpc>
              <a:spcBef>
                <a:spcPts val="1200"/>
              </a:spcBef>
              <a:spcAft>
                <a:spcPts val="0"/>
              </a:spcAft>
              <a:buClr>
                <a:schemeClr val="dk1"/>
              </a:buClr>
              <a:buSzPct val="70000"/>
              <a:buFont typeface="System Font Regular"/>
              <a:buChar char="⚫️"/>
            </a:pPr>
            <a:r>
              <a:rPr lang="en">
                <a:latin typeface="Inter"/>
                <a:ea typeface="Inter"/>
                <a:cs typeface="Inter"/>
                <a:sym typeface="Inter"/>
              </a:rPr>
              <a:t>Lack of captions</a:t>
            </a:r>
            <a:endParaRPr>
              <a:latin typeface="Inter"/>
              <a:ea typeface="Inter"/>
              <a:cs typeface="Inter"/>
              <a:sym typeface="Inter"/>
            </a:endParaRPr>
          </a:p>
          <a:p>
            <a:pPr marL="457200" lvl="0" indent="-298450"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Low color contrast</a:t>
            </a:r>
            <a:endParaRPr>
              <a:latin typeface="Inter"/>
              <a:ea typeface="Inter"/>
              <a:cs typeface="Inter"/>
              <a:sym typeface="Inter"/>
            </a:endParaRPr>
          </a:p>
          <a:p>
            <a:pPr marL="457200" lvl="0" indent="-298450"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Poor navigation structure</a:t>
            </a:r>
            <a:br>
              <a:rPr lang="en">
                <a:latin typeface="Inter"/>
                <a:ea typeface="Inter"/>
                <a:cs typeface="Inter"/>
                <a:sym typeface="Inter"/>
              </a:rPr>
            </a:br>
            <a:endParaRPr>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a:latin typeface="Inter"/>
                <a:ea typeface="Inter"/>
                <a:cs typeface="Inter"/>
                <a:sym typeface="Inter"/>
              </a:rPr>
              <a:t>Assistive tools include:</a:t>
            </a:r>
            <a:endParaRPr>
              <a:latin typeface="Inter"/>
              <a:ea typeface="Inter"/>
              <a:cs typeface="Inter"/>
              <a:sym typeface="Inter"/>
            </a:endParaRPr>
          </a:p>
          <a:p>
            <a:pPr marL="457200" lvl="0" indent="-298450" algn="l" rtl="0">
              <a:lnSpc>
                <a:spcPct val="115000"/>
              </a:lnSpc>
              <a:spcBef>
                <a:spcPts val="1200"/>
              </a:spcBef>
              <a:spcAft>
                <a:spcPts val="0"/>
              </a:spcAft>
              <a:buClr>
                <a:schemeClr val="dk1"/>
              </a:buClr>
              <a:buSzPct val="70000"/>
              <a:buFont typeface="System Font Regular"/>
              <a:buChar char="⚫️"/>
            </a:pPr>
            <a:r>
              <a:rPr lang="en">
                <a:latin typeface="Inter"/>
                <a:ea typeface="Inter"/>
                <a:cs typeface="Inter"/>
                <a:sym typeface="Inter"/>
              </a:rPr>
              <a:t>Screen readers &amp; magnifiers</a:t>
            </a:r>
            <a:endParaRPr>
              <a:latin typeface="Inter"/>
              <a:ea typeface="Inter"/>
              <a:cs typeface="Inter"/>
              <a:sym typeface="Inter"/>
            </a:endParaRPr>
          </a:p>
          <a:p>
            <a:pPr marL="457200" lvl="0" indent="-298450"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Speech-to-text software</a:t>
            </a:r>
            <a:endParaRPr>
              <a:latin typeface="Inter"/>
              <a:ea typeface="Inter"/>
              <a:cs typeface="Inter"/>
              <a:sym typeface="Inter"/>
            </a:endParaRPr>
          </a:p>
          <a:p>
            <a:pPr marL="457200" lvl="0" indent="-298450"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Eye gaze &amp; brainwave tech</a:t>
            </a:r>
            <a:endParaRPr>
              <a:latin typeface="Inter"/>
              <a:ea typeface="Inter"/>
              <a:cs typeface="Inter"/>
              <a:sym typeface="Inte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0"/>
        <p:cNvGrpSpPr/>
        <p:nvPr/>
      </p:nvGrpSpPr>
      <p:grpSpPr>
        <a:xfrm>
          <a:off x="0" y="0"/>
          <a:ext cx="0" cy="0"/>
          <a:chOff x="0" y="0"/>
          <a:chExt cx="0" cy="0"/>
        </a:xfrm>
      </p:grpSpPr>
      <p:sp>
        <p:nvSpPr>
          <p:cNvPr id="1511" name="Google Shape;1511;p1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2"/>
          <p:cNvSpPr>
            <a:spLocks noGrp="1"/>
          </p:cNvSpPr>
          <p:nvPr>
            <p:ph type="title" idx="4294967295"/>
          </p:nvPr>
        </p:nvSpPr>
        <p:spPr>
          <a:xfrm>
            <a:off x="609600" y="609600"/>
            <a:ext cx="6620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Accessibility Matters in Procurement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12" name="Google Shape;1512;p192"/>
          <p:cNvSpPr/>
          <p:nvPr/>
        </p:nvSpPr>
        <p:spPr>
          <a:xfrm>
            <a:off x="609575" y="1519518"/>
            <a:ext cx="7636500" cy="2084294"/>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Ensures government services are inclusive for all</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Section 508 sets legal obligations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Aligns with WCAG standards for global best practices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Benefits veterans, seniors, and situationally limited users</a:t>
            </a:r>
            <a:endParaRPr>
              <a:latin typeface="Inter"/>
              <a:ea typeface="Inter"/>
              <a:cs typeface="Inter"/>
              <a:sym typeface="Inte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8"/>
        <p:cNvGrpSpPr/>
        <p:nvPr/>
      </p:nvGrpSpPr>
      <p:grpSpPr>
        <a:xfrm>
          <a:off x="0" y="0"/>
          <a:ext cx="0" cy="0"/>
          <a:chOff x="0" y="0"/>
          <a:chExt cx="0" cy="0"/>
        </a:xfrm>
      </p:grpSpPr>
      <p:sp>
        <p:nvSpPr>
          <p:cNvPr id="1519" name="Google Shape;1519;p19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3"/>
          <p:cNvSpPr>
            <a:spLocks noGrp="1"/>
          </p:cNvSpPr>
          <p:nvPr>
            <p:ph type="title" idx="4294967295"/>
          </p:nvPr>
        </p:nvSpPr>
        <p:spPr>
          <a:xfrm>
            <a:off x="609600" y="609600"/>
            <a:ext cx="6875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Digital Accessibility is the Law</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20" name="Google Shape;1520;p193"/>
          <p:cNvSpPr/>
          <p:nvPr/>
        </p:nvSpPr>
        <p:spPr>
          <a:xfrm>
            <a:off x="609575" y="1559859"/>
            <a:ext cx="7636500" cy="2288241"/>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Section 508 of the Rehabilitation Act of 1973</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Updated 2017 to align with WCAG 2.0 AA</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State/local governments follow WCAG 2.1 AA</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Eliminates barriers &amp; fosters inclusive tech</a:t>
            </a:r>
            <a:endParaRPr>
              <a:latin typeface="Inter"/>
              <a:ea typeface="Inter"/>
              <a:cs typeface="Inter"/>
              <a:sym typeface="Inte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6"/>
        <p:cNvGrpSpPr/>
        <p:nvPr/>
      </p:nvGrpSpPr>
      <p:grpSpPr>
        <a:xfrm>
          <a:off x="0" y="0"/>
          <a:ext cx="0" cy="0"/>
          <a:chOff x="0" y="0"/>
          <a:chExt cx="0" cy="0"/>
        </a:xfrm>
      </p:grpSpPr>
      <p:sp>
        <p:nvSpPr>
          <p:cNvPr id="1527" name="Google Shape;1527;p1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Measuring Accessibility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28" name="Google Shape;1528;p194"/>
          <p:cNvSpPr/>
          <p:nvPr/>
        </p:nvSpPr>
        <p:spPr>
          <a:xfrm>
            <a:off x="609575" y="1198875"/>
            <a:ext cx="7636500" cy="3036949"/>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Accessibility Conformance Report (ACR)</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Voluntary Product Accessibility Template (VPAT)</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Vendor-provided, but requires verification</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Use during procurement evaluation</a:t>
            </a:r>
            <a:endParaRPr>
              <a:latin typeface="Inter"/>
              <a:ea typeface="Inter"/>
              <a:cs typeface="Inter"/>
              <a:sym typeface="Inte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4"/>
        <p:cNvGrpSpPr/>
        <p:nvPr/>
      </p:nvGrpSpPr>
      <p:grpSpPr>
        <a:xfrm>
          <a:off x="0" y="0"/>
          <a:ext cx="0" cy="0"/>
          <a:chOff x="0" y="0"/>
          <a:chExt cx="0" cy="0"/>
        </a:xfrm>
      </p:grpSpPr>
      <p:sp>
        <p:nvSpPr>
          <p:cNvPr id="1535" name="Google Shape;1535;p19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95"/>
          <p:cNvSpPr>
            <a:spLocks noGrp="1"/>
          </p:cNvSpPr>
          <p:nvPr>
            <p:ph type="title" idx="4294967295"/>
          </p:nvPr>
        </p:nvSpPr>
        <p:spPr>
          <a:xfrm>
            <a:off x="609600" y="609600"/>
            <a:ext cx="7833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Embedding Accessibility in the Acquisition Lifecycle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36" name="Google Shape;1536;p195"/>
          <p:cNvSpPr/>
          <p:nvPr/>
        </p:nvSpPr>
        <p:spPr>
          <a:xfrm>
            <a:off x="609575" y="1198875"/>
            <a:ext cx="7636500" cy="3063843"/>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Consider accessibility early—less costly, more robust</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OMB M-24-08: articulate requirements, get proof vendors can comply</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Technical evaluation before &amp; after award</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Maintain conformance over time</a:t>
            </a:r>
            <a:endParaRPr>
              <a:latin typeface="Inter"/>
              <a:ea typeface="Inter"/>
              <a:cs typeface="Inter"/>
              <a:sym typeface="Inte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2"/>
        <p:cNvGrpSpPr/>
        <p:nvPr/>
      </p:nvGrpSpPr>
      <p:grpSpPr>
        <a:xfrm>
          <a:off x="0" y="0"/>
          <a:ext cx="0" cy="0"/>
          <a:chOff x="0" y="0"/>
          <a:chExt cx="0" cy="0"/>
        </a:xfrm>
      </p:grpSpPr>
      <p:sp>
        <p:nvSpPr>
          <p:cNvPr id="1543" name="Google Shape;1543;p19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9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Phase-by-Phase Actions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44" name="Google Shape;1544;p19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7500" algn="l" rtl="0">
              <a:lnSpc>
                <a:spcPct val="136000"/>
              </a:lnSpc>
              <a:spcBef>
                <a:spcPts val="0"/>
              </a:spcBef>
              <a:spcAft>
                <a:spcPts val="0"/>
              </a:spcAft>
              <a:buClr>
                <a:schemeClr val="dk1"/>
              </a:buClr>
              <a:buSzPts val="1400"/>
              <a:buFont typeface="Inter"/>
              <a:buChar char="●"/>
            </a:pPr>
            <a:r>
              <a:rPr lang="en" b="1">
                <a:solidFill>
                  <a:schemeClr val="dk1"/>
                </a:solidFill>
                <a:latin typeface="Inter"/>
                <a:ea typeface="Inter"/>
                <a:cs typeface="Inter"/>
                <a:sym typeface="Inter"/>
              </a:rPr>
              <a:t>Creation:</a:t>
            </a:r>
            <a:r>
              <a:rPr lang="en">
                <a:solidFill>
                  <a:schemeClr val="dk1"/>
                </a:solidFill>
                <a:latin typeface="Inter"/>
                <a:ea typeface="Inter"/>
                <a:cs typeface="Inter"/>
                <a:sym typeface="Inter"/>
              </a:rPr>
              <a:t> Determine accessibility requirements.</a:t>
            </a: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b="1">
                <a:solidFill>
                  <a:schemeClr val="dk1"/>
                </a:solidFill>
                <a:latin typeface="Inter"/>
                <a:ea typeface="Inter"/>
                <a:cs typeface="Inter"/>
                <a:sym typeface="Inter"/>
              </a:rPr>
              <a:t>Market Research:</a:t>
            </a:r>
            <a:r>
              <a:rPr lang="en">
                <a:solidFill>
                  <a:schemeClr val="dk1"/>
                </a:solidFill>
                <a:latin typeface="Inter"/>
                <a:ea typeface="Inter"/>
                <a:cs typeface="Inter"/>
                <a:sym typeface="Inter"/>
              </a:rPr>
              <a:t> Consult accessibility SMEs, review ACRs.</a:t>
            </a: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b="1">
                <a:solidFill>
                  <a:schemeClr val="dk1"/>
                </a:solidFill>
                <a:latin typeface="Inter"/>
                <a:ea typeface="Inter"/>
                <a:cs typeface="Inter"/>
                <a:sym typeface="Inter"/>
              </a:rPr>
              <a:t>Solicitation:</a:t>
            </a:r>
            <a:r>
              <a:rPr lang="en">
                <a:solidFill>
                  <a:schemeClr val="dk1"/>
                </a:solidFill>
                <a:latin typeface="Inter"/>
                <a:ea typeface="Inter"/>
                <a:cs typeface="Inter"/>
                <a:sym typeface="Inter"/>
              </a:rPr>
              <a:t> Include accessibility criteria, reference Section 508/WCAG.</a:t>
            </a: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b="1">
                <a:solidFill>
                  <a:schemeClr val="dk1"/>
                </a:solidFill>
                <a:latin typeface="Inter"/>
                <a:ea typeface="Inter"/>
                <a:cs typeface="Inter"/>
                <a:sym typeface="Inter"/>
              </a:rPr>
              <a:t>Proposal Review:</a:t>
            </a:r>
            <a:r>
              <a:rPr lang="en">
                <a:solidFill>
                  <a:schemeClr val="dk1"/>
                </a:solidFill>
                <a:latin typeface="Inter"/>
                <a:ea typeface="Inter"/>
                <a:cs typeface="Inter"/>
                <a:sym typeface="Inter"/>
              </a:rPr>
              <a:t> Evaluate plans, ACRs, vendor processes.</a:t>
            </a: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b="1">
                <a:solidFill>
                  <a:schemeClr val="dk1"/>
                </a:solidFill>
                <a:latin typeface="Inter"/>
                <a:ea typeface="Inter"/>
                <a:cs typeface="Inter"/>
                <a:sym typeface="Inter"/>
              </a:rPr>
              <a:t>Post-Award:</a:t>
            </a:r>
            <a:r>
              <a:rPr lang="en">
                <a:solidFill>
                  <a:schemeClr val="dk1"/>
                </a:solidFill>
                <a:latin typeface="Inter"/>
                <a:ea typeface="Inter"/>
                <a:cs typeface="Inter"/>
                <a:sym typeface="Inter"/>
              </a:rPr>
              <a:t> Require validation testing &amp; updates.</a:t>
            </a:r>
            <a:endParaRPr>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0"/>
        <p:cNvGrpSpPr/>
        <p:nvPr/>
      </p:nvGrpSpPr>
      <p:grpSpPr>
        <a:xfrm>
          <a:off x="0" y="0"/>
          <a:ext cx="0" cy="0"/>
          <a:chOff x="0" y="0"/>
          <a:chExt cx="0" cy="0"/>
        </a:xfrm>
      </p:grpSpPr>
      <p:sp>
        <p:nvSpPr>
          <p:cNvPr id="571" name="Google Shape;571;p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7"/>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Local, State, Federal Examples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72" name="Google Shape;572;p77"/>
          <p:cNvSpPr/>
          <p:nvPr/>
        </p:nvSpPr>
        <p:spPr>
          <a:xfrm>
            <a:off x="609600" y="1899350"/>
            <a:ext cx="7636500" cy="11670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0"/>
              </a:spcBef>
              <a:spcAft>
                <a:spcPts val="0"/>
              </a:spcAft>
              <a:buClr>
                <a:srgbClr val="1F2328"/>
              </a:buClr>
              <a:buSzPts val="1350"/>
              <a:buFont typeface="Inter"/>
              <a:buChar char="●"/>
            </a:pPr>
            <a:r>
              <a:rPr lang="en" u="sng">
                <a:solidFill>
                  <a:srgbClr val="0969DA"/>
                </a:solidFill>
                <a:highlight>
                  <a:srgbClr val="FFFFFF"/>
                </a:highlight>
                <a:latin typeface="Inter"/>
                <a:ea typeface="Inter"/>
                <a:cs typeface="Inter"/>
                <a:sym typeface="Inter"/>
                <a:hlinkClick r:id="rId3">
                  <a:extLst>
                    <a:ext uri="{A12FA001-AC4F-418D-AE19-62706E023703}">
                      <ahyp:hlinkClr xmlns:ahyp="http://schemas.microsoft.com/office/drawing/2018/hyperlinkcolor" val="tx"/>
                    </a:ext>
                  </a:extLst>
                </a:hlinkClick>
              </a:rPr>
              <a:t>IRS</a:t>
            </a:r>
            <a:endParaRPr u="sng">
              <a:solidFill>
                <a:srgbClr val="0969DA"/>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u="sng">
                <a:solidFill>
                  <a:srgbClr val="0969DA"/>
                </a:solidFill>
                <a:highlight>
                  <a:srgbClr val="FFFFFF"/>
                </a:highlight>
                <a:latin typeface="Inter"/>
                <a:ea typeface="Inter"/>
                <a:cs typeface="Inter"/>
                <a:sym typeface="Inter"/>
                <a:hlinkClick r:id="rId4">
                  <a:extLst>
                    <a:ext uri="{A12FA001-AC4F-418D-AE19-62706E023703}">
                      <ahyp:hlinkClr xmlns:ahyp="http://schemas.microsoft.com/office/drawing/2018/hyperlinkcolor" val="tx"/>
                    </a:ext>
                  </a:extLst>
                </a:hlinkClick>
              </a:rPr>
              <a:t>USA Jobs</a:t>
            </a:r>
            <a:endParaRPr u="sng">
              <a:solidFill>
                <a:srgbClr val="0969DA"/>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u="sng">
                <a:solidFill>
                  <a:srgbClr val="0969DA"/>
                </a:solidFill>
                <a:highlight>
                  <a:srgbClr val="FFFFFF"/>
                </a:highlight>
                <a:latin typeface="Inter"/>
                <a:ea typeface="Inter"/>
                <a:cs typeface="Inter"/>
                <a:sym typeface="Inter"/>
                <a:hlinkClick r:id="rId5">
                  <a:extLst>
                    <a:ext uri="{A12FA001-AC4F-418D-AE19-62706E023703}">
                      <ahyp:hlinkClr xmlns:ahyp="http://schemas.microsoft.com/office/drawing/2018/hyperlinkcolor" val="tx"/>
                    </a:ext>
                  </a:extLst>
                </a:hlinkClick>
              </a:rPr>
              <a:t>Maryland Department of Transportation</a:t>
            </a:r>
            <a:endParaRPr u="sng">
              <a:solidFill>
                <a:srgbClr val="0969DA"/>
              </a:solidFill>
              <a:highlight>
                <a:srgbClr val="FFFFFF"/>
              </a:highlight>
              <a:latin typeface="Inter"/>
              <a:ea typeface="Inter"/>
              <a:cs typeface="Inter"/>
              <a:sym typeface="Inte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0"/>
        <p:cNvGrpSpPr/>
        <p:nvPr/>
      </p:nvGrpSpPr>
      <p:grpSpPr>
        <a:xfrm>
          <a:off x="0" y="0"/>
          <a:ext cx="0" cy="0"/>
          <a:chOff x="0" y="0"/>
          <a:chExt cx="0" cy="0"/>
        </a:xfrm>
      </p:grpSpPr>
      <p:sp>
        <p:nvSpPr>
          <p:cNvPr id="1551" name="Google Shape;1551;p19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7"/>
          <p:cNvSpPr>
            <a:spLocks noGrp="1"/>
          </p:cNvSpPr>
          <p:nvPr>
            <p:ph type="title" idx="4294967295"/>
          </p:nvPr>
        </p:nvSpPr>
        <p:spPr>
          <a:xfrm>
            <a:off x="609600" y="609600"/>
            <a:ext cx="6620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When No Accessible Option Exists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52" name="Google Shape;1552;p197"/>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7500" algn="l" rtl="0">
              <a:lnSpc>
                <a:spcPct val="136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Procure the product that </a:t>
            </a:r>
            <a:r>
              <a:rPr lang="en" i="1">
                <a:solidFill>
                  <a:schemeClr val="dk1"/>
                </a:solidFill>
                <a:latin typeface="Inter"/>
                <a:ea typeface="Inter"/>
                <a:cs typeface="Inter"/>
                <a:sym typeface="Inter"/>
              </a:rPr>
              <a:t>best meets</a:t>
            </a:r>
            <a:r>
              <a:rPr lang="en">
                <a:solidFill>
                  <a:schemeClr val="dk1"/>
                </a:solidFill>
                <a:latin typeface="Inter"/>
                <a:ea typeface="Inter"/>
                <a:cs typeface="Inter"/>
                <a:sym typeface="Inter"/>
              </a:rPr>
              <a:t> standards.</a:t>
            </a: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Must be documented per Section 508 E202.7.</a:t>
            </a: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Avoid procurement challenges by keeping thorough records.</a:t>
            </a:r>
            <a:endParaRPr>
              <a:solidFill>
                <a:schemeClr val="dk1"/>
              </a:solidFill>
              <a:latin typeface="Inter"/>
              <a:ea typeface="Inter"/>
              <a:cs typeface="Inter"/>
              <a:sym typeface="Inte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8"/>
        <p:cNvGrpSpPr/>
        <p:nvPr/>
      </p:nvGrpSpPr>
      <p:grpSpPr>
        <a:xfrm>
          <a:off x="0" y="0"/>
          <a:ext cx="0" cy="0"/>
          <a:chOff x="0" y="0"/>
          <a:chExt cx="0" cy="0"/>
        </a:xfrm>
      </p:grpSpPr>
      <p:sp>
        <p:nvSpPr>
          <p:cNvPr id="1559" name="Google Shape;1559;p1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9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Common Myths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60" name="Google Shape;1560;p198"/>
          <p:cNvSpPr/>
          <p:nvPr/>
        </p:nvSpPr>
        <p:spPr>
          <a:xfrm>
            <a:off x="609575" y="1198875"/>
            <a:ext cx="7636500" cy="298316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“ACR = accessible” → Needs real-world testing</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“One-time checkbox” → Accessibility breaks over time</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“508 doesn’t apply” → Rarely true</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“Only for permanent disabilities” → Helps everyone</a:t>
            </a:r>
            <a:endParaRPr>
              <a:latin typeface="Inter"/>
              <a:ea typeface="Inter"/>
              <a:cs typeface="Inter"/>
              <a:sym typeface="Inte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6"/>
        <p:cNvGrpSpPr/>
        <p:nvPr/>
      </p:nvGrpSpPr>
      <p:grpSpPr>
        <a:xfrm>
          <a:off x="0" y="0"/>
          <a:ext cx="0" cy="0"/>
          <a:chOff x="0" y="0"/>
          <a:chExt cx="0" cy="0"/>
        </a:xfrm>
      </p:grpSpPr>
      <p:sp>
        <p:nvSpPr>
          <p:cNvPr id="1567" name="Google Shape;1567;p19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9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Your Role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68" name="Google Shape;1568;p199"/>
          <p:cNvSpPr/>
          <p:nvPr/>
        </p:nvSpPr>
        <p:spPr>
          <a:xfrm>
            <a:off x="609575" y="1198875"/>
            <a:ext cx="7636500" cy="3225207"/>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dirty="0">
                <a:latin typeface="Inter"/>
                <a:ea typeface="Inter"/>
                <a:cs typeface="Inter"/>
                <a:sym typeface="Inter"/>
              </a:rPr>
              <a:t>Ensure products are usable by all.</a:t>
            </a:r>
            <a:endParaRPr dirty="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dirty="0">
                <a:latin typeface="Inter"/>
                <a:ea typeface="Inter"/>
                <a:cs typeface="Inter"/>
                <a:sym typeface="Inter"/>
              </a:rPr>
              <a:t>Embed accessibility in every acquisition phase.</a:t>
            </a:r>
            <a:endParaRPr dirty="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dirty="0">
                <a:latin typeface="Inter"/>
                <a:ea typeface="Inter"/>
                <a:cs typeface="Inter"/>
                <a:sym typeface="Inter"/>
              </a:rPr>
              <a:t>Reduce legal &amp; reputational risk.</a:t>
            </a:r>
            <a:endParaRPr dirty="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dirty="0">
                <a:latin typeface="Inter"/>
                <a:ea typeface="Inter"/>
                <a:cs typeface="Inter"/>
                <a:sym typeface="Inter"/>
              </a:rPr>
              <a:t>Serve the public equitably.</a:t>
            </a:r>
            <a:endParaRPr dirty="0">
              <a:latin typeface="Inter"/>
              <a:ea typeface="Inter"/>
              <a:cs typeface="Inter"/>
              <a:sym typeface="Inte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4"/>
        <p:cNvGrpSpPr/>
        <p:nvPr/>
      </p:nvGrpSpPr>
      <p:grpSpPr>
        <a:xfrm>
          <a:off x="0" y="0"/>
          <a:ext cx="0" cy="0"/>
          <a:chOff x="0" y="0"/>
          <a:chExt cx="0" cy="0"/>
        </a:xfrm>
      </p:grpSpPr>
      <p:sp>
        <p:nvSpPr>
          <p:cNvPr id="1575" name="Google Shape;1575;p2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Resources &amp; Tools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76" name="Google Shape;1576;p200"/>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err="1">
                <a:latin typeface="Inter"/>
                <a:ea typeface="Inter"/>
                <a:cs typeface="Inter"/>
                <a:sym typeface="Inter"/>
              </a:rPr>
              <a:t>ACREditor</a:t>
            </a:r>
            <a:r>
              <a:rPr lang="en">
                <a:latin typeface="Inter"/>
                <a:ea typeface="Inter"/>
                <a:cs typeface="Inter"/>
                <a:sym typeface="Inter"/>
              </a:rPr>
              <a:t> – review/generate ACRs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Accessibility Requirements Tool (ART)</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Accessibility Insights – browser plugin</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Section 508 resources &amp; sample contract language</a:t>
            </a:r>
            <a:endParaRPr>
              <a:latin typeface="Inter"/>
              <a:ea typeface="Inter"/>
              <a:cs typeface="Inter"/>
              <a:sym typeface="Inte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20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Open Source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2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3"/>
          <p:cNvSpPr>
            <a:spLocks noGrp="1"/>
          </p:cNvSpPr>
          <p:nvPr>
            <p:ph type="title" idx="4294967295"/>
          </p:nvPr>
        </p:nvSpPr>
        <p:spPr>
          <a:xfrm>
            <a:off x="609600" y="609600"/>
            <a:ext cx="5979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Open Source Software?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94" name="Google Shape;1594;p203"/>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Source code is openly available for viewing, modifying, and sharing.</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Licenses often require sharing modifications under same terms.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Maintained by a community, not a single vendor.</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Benefits: cost reduction, innovation, security.</a:t>
            </a:r>
            <a:endParaRPr>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2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OSS in Everyday Life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02" name="Google Shape;1602;p204"/>
          <p:cNvSpPr/>
          <p:nvPr/>
        </p:nvSpPr>
        <p:spPr>
          <a:xfrm>
            <a:off x="609575" y="1198875"/>
            <a:ext cx="7636500" cy="284869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Powers billions of devices and most internet infrastructure.</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Examples: Android OS, Netflix (FreeBSD), Linux (servers, devices), GitHub.</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Widespread adoption by Fortune 500 companies and governments.</a:t>
            </a:r>
            <a:endParaRPr>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2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05"/>
          <p:cNvSpPr>
            <a:spLocks noGrp="1"/>
          </p:cNvSpPr>
          <p:nvPr>
            <p:ph type="title" idx="4294967295"/>
          </p:nvPr>
        </p:nvSpPr>
        <p:spPr>
          <a:xfrm>
            <a:off x="609600" y="609600"/>
            <a:ext cx="6086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OSS Matters in Federal Procurement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10" name="Google Shape;1610;p205"/>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Cost savings &amp; innovation.</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Supports vendor independence.</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FAR classifies OSS as COTS software.</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Federal Source Code Policy &amp; SHARE IT Act encourage code reuse &amp; sharing</a:t>
            </a:r>
            <a:r>
              <a:rPr lang="en" sz="1350">
                <a:latin typeface="Inter"/>
                <a:ea typeface="Inter"/>
                <a:cs typeface="Inter"/>
                <a:sym typeface="Inter"/>
              </a:rPr>
              <a:t>.</a:t>
            </a:r>
            <a:endParaRPr sz="135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20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0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Security of OSS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18" name="Google Shape;1618;p20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Open review speeds vulnerability fixes.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Secure if properly maintained.</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Best practices: encryption, authentication, updates, audits.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Government initiatives: Open Source Security Foundation, DoD’s Iron Bank.</a:t>
            </a:r>
            <a:endParaRPr>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2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 Cost of “Free” OSS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26" name="Google Shape;1626;p207"/>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No license fees, but costs for customization, support, hosting, updates.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Avoid vendor lock-in: </a:t>
            </a:r>
            <a:endParaRPr>
              <a:latin typeface="Inter"/>
              <a:ea typeface="Inter"/>
              <a:cs typeface="Inter"/>
              <a:sym typeface="Inter"/>
            </a:endParaRPr>
          </a:p>
          <a:p>
            <a:pPr marL="914400" lvl="1" indent="-314325" algn="l" rtl="0">
              <a:lnSpc>
                <a:spcPct val="136000"/>
              </a:lnSpc>
              <a:spcBef>
                <a:spcPts val="0"/>
              </a:spcBef>
              <a:spcAft>
                <a:spcPts val="0"/>
              </a:spcAft>
              <a:buSzPts val="1350"/>
              <a:buFont typeface="Inter"/>
              <a:buChar char="○"/>
            </a:pPr>
            <a:r>
              <a:rPr lang="en">
                <a:latin typeface="Inter"/>
                <a:ea typeface="Inter"/>
                <a:cs typeface="Inter"/>
                <a:sym typeface="Inter"/>
              </a:rPr>
              <a:t>Maintain control of data </a:t>
            </a:r>
            <a:endParaRPr>
              <a:latin typeface="Inter"/>
              <a:ea typeface="Inter"/>
              <a:cs typeface="Inter"/>
              <a:sym typeface="Inter"/>
            </a:endParaRPr>
          </a:p>
          <a:p>
            <a:pPr marL="914400" lvl="1" indent="-314325" algn="l" rtl="0">
              <a:lnSpc>
                <a:spcPct val="136000"/>
              </a:lnSpc>
              <a:spcBef>
                <a:spcPts val="0"/>
              </a:spcBef>
              <a:spcAft>
                <a:spcPts val="0"/>
              </a:spcAft>
              <a:buSzPts val="1350"/>
              <a:buFont typeface="Inter"/>
              <a:buChar char="○"/>
            </a:pPr>
            <a:r>
              <a:rPr lang="en">
                <a:latin typeface="Inter"/>
                <a:ea typeface="Inter"/>
                <a:cs typeface="Inter"/>
                <a:sym typeface="Inter"/>
              </a:rPr>
              <a:t>Keep migration options open</a:t>
            </a:r>
            <a:endParaRPr>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sp>
        <p:nvSpPr>
          <p:cNvPr id="579" name="Google Shape;579;p7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8"/>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80" name="Google Shape;580;p78"/>
          <p:cNvSpPr/>
          <p:nvPr/>
        </p:nvSpPr>
        <p:spPr>
          <a:xfrm>
            <a:off x="609575" y="1404750"/>
            <a:ext cx="7636500" cy="1167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None/>
            </a:pPr>
            <a:r>
              <a:rPr lang="en" sz="1800">
                <a:solidFill>
                  <a:schemeClr val="dk1"/>
                </a:solidFill>
                <a:latin typeface="Inter"/>
                <a:ea typeface="Inter"/>
                <a:cs typeface="Inter"/>
                <a:sym typeface="Inter"/>
              </a:rPr>
              <a:t>What digital services have you used?</a:t>
            </a:r>
            <a:endParaRPr sz="1800">
              <a:latin typeface="Inter"/>
              <a:ea typeface="Inter"/>
              <a:cs typeface="Inter"/>
              <a:sym typeface="Inter"/>
            </a:endParaRPr>
          </a:p>
        </p:txBody>
      </p:sp>
      <p:pic>
        <p:nvPicPr>
          <p:cNvPr id="582" name="Google Shape;582;p78"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3" name="Google Shape;1633;p208"/>
          <p:cNvSpPr txBox="1">
            <a:spLocks noGrp="1"/>
          </p:cNvSpPr>
          <p:nvPr>
            <p:ph type="title"/>
          </p:nvPr>
        </p:nvSpPr>
        <p:spPr>
          <a:xfrm>
            <a:off x="557950" y="211075"/>
            <a:ext cx="76428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Inter"/>
                <a:ea typeface="Inter"/>
                <a:cs typeface="Inter"/>
                <a:sym typeface="Inter"/>
              </a:rPr>
              <a:t>Open Source Doesn’t Mean Free</a:t>
            </a:r>
            <a:endParaRPr sz="2200">
              <a:solidFill>
                <a:schemeClr val="dk1"/>
              </a:solidFill>
              <a:latin typeface="Inter"/>
              <a:ea typeface="Inter"/>
              <a:cs typeface="Inter"/>
              <a:sym typeface="Inter"/>
            </a:endParaRPr>
          </a:p>
        </p:txBody>
      </p:sp>
      <p:sp>
        <p:nvSpPr>
          <p:cNvPr id="1632" name="Google Shape;1632;p208" descr="Cost considerations for open source software"/>
          <p:cNvSpPr/>
          <p:nvPr/>
        </p:nvSpPr>
        <p:spPr>
          <a:xfrm>
            <a:off x="3214041" y="1031301"/>
            <a:ext cx="2708700" cy="2708700"/>
          </a:xfrm>
          <a:prstGeom prst="ellipse">
            <a:avLst/>
          </a:prstGeom>
          <a:noFill/>
          <a:ln w="19050" cap="flat" cmpd="sng">
            <a:solidFill>
              <a:srgbClr val="097C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2F43"/>
                </a:solidFill>
                <a:latin typeface="Helvetica Neue"/>
                <a:ea typeface="Helvetica Neue"/>
                <a:cs typeface="Helvetica Neue"/>
                <a:sym typeface="Helvetica Neue"/>
              </a:rPr>
              <a:t>COST CONSIDERATIONS</a:t>
            </a:r>
            <a:endParaRPr b="1">
              <a:solidFill>
                <a:srgbClr val="002F43"/>
              </a:solidFill>
              <a:latin typeface="Helvetica Neue"/>
              <a:ea typeface="Helvetica Neue"/>
              <a:cs typeface="Helvetica Neue"/>
              <a:sym typeface="Helvetica Neue"/>
            </a:endParaRPr>
          </a:p>
        </p:txBody>
      </p:sp>
      <p:sp>
        <p:nvSpPr>
          <p:cNvPr id="1635" name="Google Shape;1635;p208">
            <a:extLst>
              <a:ext uri="{C183D7F6-B498-43B3-948B-1728B52AA6E4}">
                <adec:decorative xmlns:adec="http://schemas.microsoft.com/office/drawing/2017/decorative" val="1"/>
              </a:ext>
            </a:extLst>
          </p:cNvPr>
          <p:cNvSpPr/>
          <p:nvPr/>
        </p:nvSpPr>
        <p:spPr>
          <a:xfrm>
            <a:off x="4708973" y="703675"/>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8">
            <a:extLst>
              <a:ext uri="{C183D7F6-B498-43B3-948B-1728B52AA6E4}">
                <adec:decorative xmlns:adec="http://schemas.microsoft.com/office/drawing/2017/decorative" val="1"/>
              </a:ext>
            </a:extLst>
          </p:cNvPr>
          <p:cNvSpPr/>
          <p:nvPr/>
        </p:nvSpPr>
        <p:spPr>
          <a:xfrm>
            <a:off x="4708973" y="3023273"/>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8">
            <a:extLst>
              <a:ext uri="{C183D7F6-B498-43B3-948B-1728B52AA6E4}">
                <adec:decorative xmlns:adec="http://schemas.microsoft.com/office/drawing/2017/decorative" val="1"/>
              </a:ext>
            </a:extLst>
          </p:cNvPr>
          <p:cNvSpPr/>
          <p:nvPr/>
        </p:nvSpPr>
        <p:spPr>
          <a:xfrm>
            <a:off x="3395543" y="3023273"/>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8">
            <a:extLst>
              <a:ext uri="{C183D7F6-B498-43B3-948B-1728B52AA6E4}">
                <adec:decorative xmlns:adec="http://schemas.microsoft.com/office/drawing/2017/decorative" val="1"/>
              </a:ext>
            </a:extLst>
          </p:cNvPr>
          <p:cNvSpPr/>
          <p:nvPr/>
        </p:nvSpPr>
        <p:spPr>
          <a:xfrm>
            <a:off x="5392286" y="1863450"/>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8">
            <a:extLst>
              <a:ext uri="{C183D7F6-B498-43B3-948B-1728B52AA6E4}">
                <adec:decorative xmlns:adec="http://schemas.microsoft.com/office/drawing/2017/decorative" val="1"/>
              </a:ext>
            </a:extLst>
          </p:cNvPr>
          <p:cNvSpPr/>
          <p:nvPr/>
        </p:nvSpPr>
        <p:spPr>
          <a:xfrm>
            <a:off x="2719911" y="1863450"/>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8">
            <a:extLst>
              <a:ext uri="{C183D7F6-B498-43B3-948B-1728B52AA6E4}">
                <adec:decorative xmlns:adec="http://schemas.microsoft.com/office/drawing/2017/decorative" val="1"/>
              </a:ext>
            </a:extLst>
          </p:cNvPr>
          <p:cNvSpPr/>
          <p:nvPr/>
        </p:nvSpPr>
        <p:spPr>
          <a:xfrm>
            <a:off x="3395543" y="703675"/>
            <a:ext cx="1021500" cy="1021500"/>
          </a:xfrm>
          <a:prstGeom prst="ellipse">
            <a:avLst/>
          </a:prstGeom>
          <a:solidFill>
            <a:srgbClr val="FFF7F6"/>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8"/>
          <p:cNvSpPr txBox="1"/>
          <p:nvPr/>
        </p:nvSpPr>
        <p:spPr>
          <a:xfrm>
            <a:off x="848731" y="861636"/>
            <a:ext cx="24732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Budget</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200">
                <a:solidFill>
                  <a:srgbClr val="002F43"/>
                </a:solidFill>
                <a:latin typeface="Lato"/>
                <a:ea typeface="Lato"/>
                <a:cs typeface="Lato"/>
                <a:sym typeface="Lato"/>
              </a:rPr>
              <a:t>What are ALL the costs associated with making the software work?</a:t>
            </a:r>
            <a:endParaRPr sz="1100">
              <a:solidFill>
                <a:srgbClr val="002F43"/>
              </a:solidFill>
              <a:latin typeface="Lato"/>
              <a:ea typeface="Lato"/>
              <a:cs typeface="Lato"/>
              <a:sym typeface="Lato"/>
            </a:endParaRPr>
          </a:p>
        </p:txBody>
      </p:sp>
      <p:sp>
        <p:nvSpPr>
          <p:cNvPr id="1651" name="Google Shape;1651;p208" descr="Recurring costs"/>
          <p:cNvSpPr txBox="1"/>
          <p:nvPr/>
        </p:nvSpPr>
        <p:spPr>
          <a:xfrm>
            <a:off x="3336405" y="1017615"/>
            <a:ext cx="11400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Recurring Costs</a:t>
            </a:r>
            <a:endParaRPr sz="1200" b="1">
              <a:solidFill>
                <a:srgbClr val="DB1B3B"/>
              </a:solidFill>
              <a:latin typeface="Lato"/>
              <a:ea typeface="Lato"/>
              <a:cs typeface="Lato"/>
              <a:sym typeface="Lato"/>
            </a:endParaRPr>
          </a:p>
        </p:txBody>
      </p:sp>
      <p:sp>
        <p:nvSpPr>
          <p:cNvPr id="1646" name="Google Shape;1646;p208" descr="Initial price"/>
          <p:cNvSpPr txBox="1"/>
          <p:nvPr/>
        </p:nvSpPr>
        <p:spPr>
          <a:xfrm>
            <a:off x="4649837" y="1017615"/>
            <a:ext cx="11400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Initial Price</a:t>
            </a:r>
            <a:endParaRPr sz="1200" b="1">
              <a:solidFill>
                <a:srgbClr val="DB1B3B"/>
              </a:solidFill>
              <a:latin typeface="Lato"/>
              <a:ea typeface="Lato"/>
              <a:cs typeface="Lato"/>
              <a:sym typeface="Lato"/>
            </a:endParaRPr>
          </a:p>
        </p:txBody>
      </p:sp>
      <p:sp>
        <p:nvSpPr>
          <p:cNvPr id="1640" name="Google Shape;1640;p208"/>
          <p:cNvSpPr txBox="1"/>
          <p:nvPr/>
        </p:nvSpPr>
        <p:spPr>
          <a:xfrm>
            <a:off x="5800446" y="849604"/>
            <a:ext cx="24732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Low Startup Costs</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Free download or sign-up </a:t>
            </a:r>
            <a:endParaRPr sz="1200">
              <a:solidFill>
                <a:srgbClr val="002F43"/>
              </a:solidFill>
              <a:latin typeface="Lato"/>
              <a:ea typeface="Lato"/>
              <a:cs typeface="Lato"/>
              <a:sym typeface="Lato"/>
            </a:endParaRPr>
          </a:p>
        </p:txBody>
      </p:sp>
      <p:sp>
        <p:nvSpPr>
          <p:cNvPr id="1647" name="Google Shape;1647;p208" descr="Evaluation"/>
          <p:cNvSpPr txBox="1"/>
          <p:nvPr/>
        </p:nvSpPr>
        <p:spPr>
          <a:xfrm>
            <a:off x="5248939" y="2192780"/>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Evaluation</a:t>
            </a:r>
            <a:endParaRPr sz="1200" b="1">
              <a:solidFill>
                <a:srgbClr val="DB1B3B"/>
              </a:solidFill>
              <a:latin typeface="Lato"/>
              <a:ea typeface="Lato"/>
              <a:cs typeface="Lato"/>
              <a:sym typeface="Lato"/>
            </a:endParaRPr>
          </a:p>
        </p:txBody>
      </p:sp>
      <p:sp>
        <p:nvSpPr>
          <p:cNvPr id="1641" name="Google Shape;1641;p208"/>
          <p:cNvSpPr txBox="1"/>
          <p:nvPr/>
        </p:nvSpPr>
        <p:spPr>
          <a:xfrm>
            <a:off x="6483762" y="2032435"/>
            <a:ext cx="21507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Decisions</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How will the product be tested and evaluated?</a:t>
            </a:r>
            <a:endParaRPr sz="1200">
              <a:solidFill>
                <a:srgbClr val="002F43"/>
              </a:solidFill>
              <a:latin typeface="Lato"/>
              <a:ea typeface="Lato"/>
              <a:cs typeface="Lato"/>
              <a:sym typeface="Lato"/>
            </a:endParaRPr>
          </a:p>
        </p:txBody>
      </p:sp>
      <p:sp>
        <p:nvSpPr>
          <p:cNvPr id="1648" name="Google Shape;1648;p208" descr="Installation"/>
          <p:cNvSpPr txBox="1"/>
          <p:nvPr/>
        </p:nvSpPr>
        <p:spPr>
          <a:xfrm>
            <a:off x="4565347" y="3375627"/>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Installation</a:t>
            </a:r>
            <a:endParaRPr sz="1200" b="1">
              <a:solidFill>
                <a:srgbClr val="DB1B3B"/>
              </a:solidFill>
              <a:latin typeface="Lato"/>
              <a:ea typeface="Lato"/>
              <a:cs typeface="Lato"/>
              <a:sym typeface="Lato"/>
            </a:endParaRPr>
          </a:p>
        </p:txBody>
      </p:sp>
      <p:sp>
        <p:nvSpPr>
          <p:cNvPr id="1642" name="Google Shape;1642;p208"/>
          <p:cNvSpPr txBox="1"/>
          <p:nvPr/>
        </p:nvSpPr>
        <p:spPr>
          <a:xfrm>
            <a:off x="5873346" y="3387661"/>
            <a:ext cx="23274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Deployment</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How will the product get to the user base?</a:t>
            </a:r>
            <a:endParaRPr sz="1200">
              <a:solidFill>
                <a:srgbClr val="002F43"/>
              </a:solidFill>
              <a:latin typeface="Lato"/>
              <a:ea typeface="Lato"/>
              <a:cs typeface="Lato"/>
              <a:sym typeface="Lato"/>
            </a:endParaRPr>
          </a:p>
        </p:txBody>
      </p:sp>
      <p:sp>
        <p:nvSpPr>
          <p:cNvPr id="1645" name="Google Shape;1645;p208"/>
          <p:cNvSpPr txBox="1"/>
          <p:nvPr/>
        </p:nvSpPr>
        <p:spPr>
          <a:xfrm>
            <a:off x="848719" y="3376149"/>
            <a:ext cx="23274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Considerations</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100">
                <a:solidFill>
                  <a:srgbClr val="002F43"/>
                </a:solidFill>
                <a:latin typeface="Lato"/>
                <a:ea typeface="Lato"/>
                <a:cs typeface="Lato"/>
                <a:sym typeface="Lato"/>
              </a:rPr>
              <a:t>How will data be stored, protected or validated?</a:t>
            </a:r>
            <a:endParaRPr sz="1100">
              <a:solidFill>
                <a:srgbClr val="002F43"/>
              </a:solidFill>
              <a:latin typeface="Lato"/>
              <a:ea typeface="Lato"/>
              <a:cs typeface="Lato"/>
              <a:sym typeface="Lato"/>
            </a:endParaRPr>
          </a:p>
        </p:txBody>
      </p:sp>
      <p:sp>
        <p:nvSpPr>
          <p:cNvPr id="1649" name="Google Shape;1649;p208" descr="Data management"/>
          <p:cNvSpPr txBox="1"/>
          <p:nvPr/>
        </p:nvSpPr>
        <p:spPr>
          <a:xfrm>
            <a:off x="3228874" y="3375627"/>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Data Management</a:t>
            </a:r>
            <a:endParaRPr sz="1200" b="1">
              <a:solidFill>
                <a:srgbClr val="DB1B3B"/>
              </a:solidFill>
              <a:latin typeface="Lato"/>
              <a:ea typeface="Lato"/>
              <a:cs typeface="Lato"/>
              <a:sym typeface="Lato"/>
            </a:endParaRPr>
          </a:p>
        </p:txBody>
      </p:sp>
      <p:sp>
        <p:nvSpPr>
          <p:cNvPr id="1644" name="Google Shape;1644;p208"/>
          <p:cNvSpPr txBox="1"/>
          <p:nvPr/>
        </p:nvSpPr>
        <p:spPr>
          <a:xfrm>
            <a:off x="517525" y="2009393"/>
            <a:ext cx="21507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Teaching</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200">
                <a:solidFill>
                  <a:srgbClr val="002F43"/>
                </a:solidFill>
                <a:latin typeface="Lato"/>
                <a:ea typeface="Lato"/>
                <a:cs typeface="Lato"/>
                <a:sym typeface="Lato"/>
              </a:rPr>
              <a:t>How will users/admins get initial and ongoing training?</a:t>
            </a:r>
            <a:endParaRPr sz="1200">
              <a:solidFill>
                <a:srgbClr val="002F43"/>
              </a:solidFill>
              <a:latin typeface="Lato"/>
              <a:ea typeface="Lato"/>
              <a:cs typeface="Lato"/>
              <a:sym typeface="Lato"/>
            </a:endParaRPr>
          </a:p>
        </p:txBody>
      </p:sp>
      <p:sp>
        <p:nvSpPr>
          <p:cNvPr id="1650" name="Google Shape;1650;p208" descr="Training"/>
          <p:cNvSpPr txBox="1"/>
          <p:nvPr/>
        </p:nvSpPr>
        <p:spPr>
          <a:xfrm>
            <a:off x="2568321" y="2192780"/>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Training</a:t>
            </a:r>
            <a:endParaRPr sz="1200" b="1">
              <a:solidFill>
                <a:srgbClr val="DB1B3B"/>
              </a:solidFill>
              <a:latin typeface="Lato"/>
              <a:ea typeface="Lato"/>
              <a:cs typeface="Lato"/>
              <a:sym typeface="Lato"/>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2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0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How to Procure OSS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graphicFrame>
        <p:nvGraphicFramePr>
          <p:cNvPr id="1659" name="Google Shape;1659;p209"/>
          <p:cNvGraphicFramePr/>
          <p:nvPr>
            <p:extLst>
              <p:ext uri="{D42A27DB-BD31-4B8C-83A1-F6EECF244321}">
                <p14:modId xmlns:p14="http://schemas.microsoft.com/office/powerpoint/2010/main" val="950931399"/>
              </p:ext>
            </p:extLst>
          </p:nvPr>
        </p:nvGraphicFramePr>
        <p:xfrm>
          <a:off x="609600" y="1204425"/>
          <a:ext cx="8162600" cy="3527778"/>
        </p:xfrm>
        <a:graphic>
          <a:graphicData uri="http://schemas.openxmlformats.org/drawingml/2006/table">
            <a:tbl>
              <a:tblPr firstRow="1">
                <a:noFill/>
              </a:tblPr>
              <a:tblGrid>
                <a:gridCol w="2222375">
                  <a:extLst>
                    <a:ext uri="{9D8B030D-6E8A-4147-A177-3AD203B41FA5}">
                      <a16:colId xmlns:a16="http://schemas.microsoft.com/office/drawing/2014/main" val="20000"/>
                    </a:ext>
                  </a:extLst>
                </a:gridCol>
                <a:gridCol w="59402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latin typeface="Inter"/>
                          <a:ea typeface="Inter"/>
                          <a:cs typeface="Inter"/>
                          <a:sym typeface="Inter"/>
                        </a:rPr>
                        <a:t>Phase</a:t>
                      </a:r>
                      <a:endParaRPr>
                        <a:latin typeface="Inter"/>
                        <a:ea typeface="Inter"/>
                        <a:cs typeface="Inter"/>
                        <a:sym typeface="Inter"/>
                      </a:endParaRPr>
                    </a:p>
                  </a:txBody>
                  <a:tcPr marL="91425" marR="91425" marT="91425" marB="91425">
                    <a:lnB w="12700"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latin typeface="Inter"/>
                          <a:ea typeface="Inter"/>
                          <a:cs typeface="Inter"/>
                          <a:sym typeface="Inter"/>
                        </a:rPr>
                        <a:t>Procurement Considerations</a:t>
                      </a:r>
                      <a:endParaRPr>
                        <a:latin typeface="Inter"/>
                        <a:ea typeface="Inter"/>
                        <a:cs typeface="Inter"/>
                        <a:sym typeface="Inter"/>
                      </a:endParaRPr>
                    </a:p>
                  </a:txBody>
                  <a:tcPr marL="91425" marR="91425" marT="91425" marB="91425">
                    <a:lnB w="12700"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Market Research</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Explore OSS solutions and evaluate the health of their communities and licensing models.</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Solicitation</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Avoid overly prescriptive requirements that might exclude OSS. Instead, allow for OSS solutions where viable and include specific evaluation criteria to assess their sustainability and support model.</a:t>
                      </a:r>
                      <a:endParaRPr>
                        <a:solidFill>
                          <a:srgbClr val="1B1B1B"/>
                        </a:solidFill>
                        <a:latin typeface="Inter"/>
                        <a:ea typeface="Inter"/>
                        <a:cs typeface="Inter"/>
                        <a:sym typeface="Inter"/>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Proposal Review</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Check the vendor's implementation plan to ensure that all software licenses are compatible with your agency's needs. Confirm they contribute to the open-source community and are not simply users.</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Post-Award Oversight</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Continuously track software maintenance and compliance. If a product with an OSS license was selected, ensure that the software will remain OSS beyond the length of the contract. </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2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66" name="Google Shape;1666;p210"/>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OSS is everywhere—modern digital services rely on it.</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Federal policy supports OSS adoption.</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Security can be a strength, not a weakness.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“Free” does not mean “no cost.”</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Thoughtful procurement avoids lock-in and maximizes benefits</a:t>
            </a:r>
            <a:r>
              <a:rPr lang="en" sz="1350">
                <a:latin typeface="Inter"/>
                <a:ea typeface="Inter"/>
                <a:cs typeface="Inter"/>
                <a:sym typeface="Inter"/>
              </a:rPr>
              <a:t>.</a:t>
            </a:r>
            <a:endParaRPr sz="135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8"/>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a:ln>
                  <a:noFill/>
                </a:ln>
                <a:solidFill>
                  <a:srgbClr val="000000"/>
                </a:solidFill>
                <a:effectLst/>
                <a:uLnTx/>
                <a:uFillTx/>
                <a:latin typeface="Inter"/>
                <a:ea typeface="Inter"/>
                <a:cs typeface="Inter"/>
                <a:sym typeface="Inter"/>
              </a:rPr>
              <a:t>Questions?</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108"/>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Thank you</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35" name="Google Shape;835;p108"/>
          <p:cNvSpPr/>
          <p:nvPr/>
        </p:nvSpPr>
        <p:spPr>
          <a:xfrm>
            <a:off x="609600" y="2786116"/>
            <a:ext cx="6172200" cy="1061400"/>
          </a:xfrm>
          <a:prstGeom prst="rect">
            <a:avLst/>
          </a:prstGeom>
          <a:noFill/>
          <a:ln>
            <a:noFill/>
          </a:ln>
        </p:spPr>
        <p:txBody>
          <a:bodyPr spcFirstLastPara="1" wrap="square" lIns="91425" tIns="45700" rIns="91425" bIns="45700" anchor="ctr" anchorCtr="0">
            <a:noAutofit/>
          </a:bodyPr>
          <a:lstStyle/>
          <a:p>
            <a:pPr marL="457200" lvl="0" indent="-314325" algn="l" rtl="0">
              <a:spcBef>
                <a:spcPts val="1200"/>
              </a:spcBef>
              <a:spcAft>
                <a:spcPts val="0"/>
              </a:spcAft>
              <a:buClr>
                <a:schemeClr val="dk1"/>
              </a:buClr>
              <a:buSzPts val="1350"/>
              <a:buFont typeface="Inter"/>
              <a:buChar char="●"/>
            </a:pPr>
            <a:r>
              <a:rPr lang="en" dirty="0">
                <a:solidFill>
                  <a:schemeClr val="dk1"/>
                </a:solidFill>
                <a:latin typeface="Inter"/>
                <a:ea typeface="Inter"/>
                <a:cs typeface="Inter"/>
                <a:sym typeface="Inter"/>
              </a:rPr>
              <a:t>Contact information</a:t>
            </a:r>
            <a:endParaRPr dirty="0">
              <a:solidFill>
                <a:schemeClr val="dk1"/>
              </a:solidFill>
              <a:latin typeface="Inter"/>
              <a:ea typeface="Inter"/>
              <a:cs typeface="Inter"/>
              <a:sym typeface="Inter"/>
            </a:endParaRPr>
          </a:p>
          <a:p>
            <a:pPr marL="457200" lvl="0" indent="-314325" algn="l" rtl="0">
              <a:spcBef>
                <a:spcPts val="0"/>
              </a:spcBef>
              <a:spcAft>
                <a:spcPts val="0"/>
              </a:spcAft>
              <a:buClr>
                <a:schemeClr val="dk1"/>
              </a:buClr>
              <a:buSzPts val="1350"/>
              <a:buFont typeface="Inter"/>
              <a:buChar char="●"/>
            </a:pPr>
            <a:r>
              <a:rPr lang="en" dirty="0">
                <a:solidFill>
                  <a:schemeClr val="dk1"/>
                </a:solidFill>
                <a:latin typeface="Inter"/>
                <a:ea typeface="Inter"/>
                <a:cs typeface="Inter"/>
                <a:sym typeface="Inter"/>
              </a:rPr>
              <a:t>Feedback survey link (if available)</a:t>
            </a:r>
            <a:endParaRPr dirty="0">
              <a:latin typeface="Inter"/>
              <a:ea typeface="Inter"/>
              <a:cs typeface="Inter"/>
              <a:sym typeface="Inter"/>
            </a:endParaRPr>
          </a:p>
          <a:p>
            <a:pPr marL="0" marR="0" lvl="0" indent="0" algn="l" rtl="0">
              <a:lnSpc>
                <a:spcPct val="140000"/>
              </a:lnSpc>
              <a:spcBef>
                <a:spcPts val="1200"/>
              </a:spcBef>
              <a:spcAft>
                <a:spcPts val="0"/>
              </a:spcAft>
              <a:buClr>
                <a:srgbClr val="000000"/>
              </a:buClr>
              <a:buSzPts val="1350"/>
              <a:buFont typeface="Inter"/>
              <a:buNone/>
            </a:pPr>
            <a:endParaRPr sz="1350" dirty="0">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7"/>
        <p:cNvGrpSpPr/>
        <p:nvPr/>
      </p:nvGrpSpPr>
      <p:grpSpPr>
        <a:xfrm>
          <a:off x="0" y="0"/>
          <a:ext cx="0" cy="0"/>
          <a:chOff x="0" y="0"/>
          <a:chExt cx="0" cy="0"/>
        </a:xfrm>
      </p:grpSpPr>
      <p:sp>
        <p:nvSpPr>
          <p:cNvPr id="588" name="Google Shape;588;p79"/>
          <p:cNvSpPr>
            <a:spLocks noGrp="1"/>
          </p:cNvSpPr>
          <p:nvPr>
            <p:ph type="title" idx="4294967295"/>
          </p:nvPr>
        </p:nvSpPr>
        <p:spPr>
          <a:xfrm>
            <a:off x="609600" y="2300300"/>
            <a:ext cx="7092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Who’s Who: A Starting List</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3"/>
        <p:cNvGrpSpPr/>
        <p:nvPr/>
      </p:nvGrpSpPr>
      <p:grpSpPr>
        <a:xfrm>
          <a:off x="0" y="0"/>
          <a:ext cx="0" cy="0"/>
          <a:chOff x="0" y="0"/>
          <a:chExt cx="0" cy="0"/>
        </a:xfrm>
      </p:grpSpPr>
      <p:sp>
        <p:nvSpPr>
          <p:cNvPr id="594" name="Google Shape;594;p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Who’s Who in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95" name="Google Shape;595;p80"/>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Government entities (e.g., GSA, USDS, CMS DS, CDAO)</a:t>
            </a:r>
            <a:endParaRPr>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Non-government partners (Code for America, USDR)</a:t>
            </a:r>
            <a:endParaRPr>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Thought leaders (</a:t>
            </a:r>
            <a:r>
              <a:rPr lang="en" err="1">
                <a:latin typeface="Inter"/>
                <a:ea typeface="Inter"/>
                <a:cs typeface="Inter"/>
                <a:sym typeface="Inter"/>
              </a:rPr>
              <a:t>Pahlka</a:t>
            </a:r>
            <a:r>
              <a:rPr lang="en">
                <a:latin typeface="Inter"/>
                <a:ea typeface="Inter"/>
                <a:cs typeface="Inter"/>
                <a:sym typeface="Inter"/>
              </a:rPr>
              <a:t>, Meyer, Walker, etc.)</a:t>
            </a:r>
            <a:endParaRPr>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07" name="Google Shape;607;p82"/>
          <p:cNvSpPr/>
          <p:nvPr/>
        </p:nvSpPr>
        <p:spPr>
          <a:xfrm>
            <a:off x="609600" y="1295400"/>
            <a:ext cx="5521200" cy="2618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b="1">
                <a:latin typeface="Inter"/>
                <a:ea typeface="Inter"/>
                <a:cs typeface="Inter"/>
                <a:sym typeface="Inter"/>
              </a:rPr>
              <a:t>Purpose</a:t>
            </a:r>
            <a:r>
              <a:rPr lang="en">
                <a:latin typeface="Inter"/>
                <a:ea typeface="Inter"/>
                <a:cs typeface="Inter"/>
                <a:sym typeface="Inter"/>
              </a:rPr>
              <a:t>: Build awareness of digital service teams (DSTs) across government</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b="1">
                <a:latin typeface="Inter"/>
                <a:ea typeface="Inter"/>
                <a:cs typeface="Inter"/>
                <a:sym typeface="Inter"/>
              </a:rPr>
              <a:t>Focus</a:t>
            </a:r>
            <a:r>
              <a:rPr lang="en">
                <a:latin typeface="Inter"/>
                <a:ea typeface="Inter"/>
                <a:cs typeface="Inter"/>
                <a:sym typeface="Inter"/>
              </a:rPr>
              <a:t>: Missions, structures, projects, practices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b="1">
                <a:latin typeface="Inter"/>
                <a:ea typeface="Inter"/>
                <a:cs typeface="Inter"/>
                <a:sym typeface="Inter"/>
              </a:rPr>
              <a:t>Goal</a:t>
            </a:r>
            <a:r>
              <a:rPr lang="en">
                <a:latin typeface="Inter"/>
                <a:ea typeface="Inter"/>
                <a:cs typeface="Inter"/>
                <a:sym typeface="Inter"/>
              </a:rPr>
              <a:t>: Connect DSTs to acquisition work</a:t>
            </a:r>
            <a:endParaRPr>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
        <p:nvSpPr>
          <p:cNvPr id="610" name="Google Shape;610;p82"/>
          <p:cNvSpPr txBox="1"/>
          <p:nvPr/>
        </p:nvSpPr>
        <p:spPr>
          <a:xfrm>
            <a:off x="609600" y="3501725"/>
            <a:ext cx="43044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Breakout exploration – 20 min</a:t>
            </a:r>
            <a:endParaRPr/>
          </a:p>
          <a:p>
            <a:pPr marL="457200" lvl="0" indent="-317500" algn="l" rtl="0">
              <a:spcBef>
                <a:spcPts val="0"/>
              </a:spcBef>
              <a:spcAft>
                <a:spcPts val="0"/>
              </a:spcAft>
              <a:buSzPts val="1400"/>
              <a:buChar char="●"/>
            </a:pPr>
            <a:r>
              <a:rPr lang="en"/>
              <a:t>Group report-out – 20 min</a:t>
            </a:r>
            <a:endParaRPr/>
          </a:p>
          <a:p>
            <a:pPr marL="457200" lvl="0" indent="-317500" algn="l" rtl="0">
              <a:spcBef>
                <a:spcPts val="0"/>
              </a:spcBef>
              <a:spcAft>
                <a:spcPts val="0"/>
              </a:spcAft>
              <a:buSzPts val="1400"/>
              <a:buChar char="●"/>
            </a:pPr>
            <a:r>
              <a:rPr lang="en"/>
              <a:t>Large-group debrief – 10 min</a:t>
            </a:r>
            <a:endParaRPr/>
          </a:p>
        </p:txBody>
      </p:sp>
      <p:pic>
        <p:nvPicPr>
          <p:cNvPr id="609" name="Google Shape;609;p82"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3"/>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pic>
        <p:nvPicPr>
          <p:cNvPr id="619" name="Google Shape;619;p83" descr="Government Digital Service Team Tracker"/>
          <p:cNvPicPr preferRelativeResize="0"/>
          <p:nvPr/>
        </p:nvPicPr>
        <p:blipFill>
          <a:blip r:embed="rId3">
            <a:alphaModFix/>
          </a:blip>
          <a:stretch>
            <a:fillRect/>
          </a:stretch>
        </p:blipFill>
        <p:spPr>
          <a:xfrm>
            <a:off x="491529" y="1424775"/>
            <a:ext cx="5224598" cy="2941450"/>
          </a:xfrm>
          <a:prstGeom prst="rect">
            <a:avLst/>
          </a:prstGeom>
          <a:noFill/>
          <a:ln>
            <a:noFill/>
          </a:ln>
        </p:spPr>
      </p:pic>
      <p:pic>
        <p:nvPicPr>
          <p:cNvPr id="618" name="Google Shape;618;p83" descr="Group activity icon"/>
          <p:cNvPicPr preferRelativeResize="0"/>
          <p:nvPr/>
        </p:nvPicPr>
        <p:blipFill>
          <a:blip r:embed="rId4">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sp>
        <p:nvSpPr>
          <p:cNvPr id="473" name="Google Shape;473;p65">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5">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5">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5"/>
          <p:cNvSpPr>
            <a:spLocks noGrp="1"/>
          </p:cNvSpPr>
          <p:nvPr>
            <p:ph type="title" idx="4294967295"/>
          </p:nvPr>
        </p:nvSpPr>
        <p:spPr>
          <a:xfrm>
            <a:off x="609600" y="2276426"/>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a:ln>
                  <a:noFill/>
                </a:ln>
                <a:solidFill>
                  <a:srgbClr val="000000"/>
                </a:solidFill>
                <a:effectLst/>
                <a:uLnTx/>
                <a:uFillTx/>
                <a:latin typeface="Inter"/>
                <a:ea typeface="Inter"/>
                <a:cs typeface="Inter"/>
                <a:sym typeface="Inter"/>
              </a:rPr>
              <a:t>Module 1 Performance Outcome</a:t>
            </a:r>
            <a:endParaRPr kumimoji="0" lang="en-US" sz="180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477" name="Google Shape;477;p65"/>
          <p:cNvSpPr/>
          <p:nvPr/>
        </p:nvSpPr>
        <p:spPr>
          <a:xfrm>
            <a:off x="4610100" y="1605026"/>
            <a:ext cx="3695700" cy="1619100"/>
          </a:xfrm>
          <a:prstGeom prst="rect">
            <a:avLst/>
          </a:prstGeom>
          <a:noFill/>
          <a:ln>
            <a:noFill/>
          </a:ln>
        </p:spPr>
        <p:txBody>
          <a:bodyPr spcFirstLastPara="1" wrap="square" lIns="91425" tIns="45700" rIns="91425" bIns="45700" anchor="ctr" anchorCtr="0">
            <a:noAutofit/>
          </a:bodyPr>
          <a:lstStyle/>
          <a:p>
            <a:pPr marL="0" marR="0" lvl="0" indent="0" algn="l" rtl="0">
              <a:lnSpc>
                <a:spcPct val="134000"/>
              </a:lnSpc>
              <a:spcBef>
                <a:spcPts val="0"/>
              </a:spcBef>
              <a:spcAft>
                <a:spcPts val="0"/>
              </a:spcAft>
              <a:buClr>
                <a:srgbClr val="000000"/>
              </a:buClr>
              <a:buSzPts val="900"/>
              <a:buFont typeface="Inter"/>
              <a:buNone/>
            </a:pPr>
            <a:r>
              <a:rPr lang="en">
                <a:latin typeface="Inter"/>
                <a:ea typeface="Inter"/>
                <a:cs typeface="Inter"/>
                <a:sym typeface="Inter"/>
              </a:rPr>
              <a:t>Describe digital services in the 21st century, including what they are, who provides them, how they are delivered, and why they are important.</a:t>
            </a:r>
            <a:endParaRPr>
              <a:latin typeface="Inter"/>
              <a:ea typeface="Inter"/>
              <a:cs typeface="Inter"/>
              <a:sym typeface="Inter"/>
            </a:endParaRPr>
          </a:p>
          <a:p>
            <a:pPr marL="0" marR="0" lvl="0" indent="0" algn="l" rtl="0">
              <a:lnSpc>
                <a:spcPct val="134000"/>
              </a:lnSpc>
              <a:spcBef>
                <a:spcPts val="0"/>
              </a:spcBef>
              <a:spcAft>
                <a:spcPts val="0"/>
              </a:spcAft>
              <a:buClr>
                <a:srgbClr val="000000"/>
              </a:buClr>
              <a:buSzPts val="900"/>
              <a:buFont typeface="Inter"/>
              <a:buNone/>
            </a:pPr>
            <a:endParaRPr sz="900">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4"/>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26" name="Google Shape;626;p84"/>
          <p:cNvSpPr/>
          <p:nvPr/>
        </p:nvSpPr>
        <p:spPr>
          <a:xfrm>
            <a:off x="609600" y="1295400"/>
            <a:ext cx="55212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a:solidFill>
                  <a:schemeClr val="dk1"/>
                </a:solidFill>
                <a:latin typeface="Inter"/>
                <a:ea typeface="Inter"/>
                <a:cs typeface="Inter"/>
                <a:sym typeface="Inter"/>
              </a:rPr>
              <a:t>In your breakout rooms:</a:t>
            </a:r>
            <a:endParaRPr>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Select one DST from the tracker.</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Review its organization, mission, and recent work.</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Identify examples of how the team delivers and supports its projects (e.g., partnerships, tools, public deliverables, open source repos).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Capture findings in the template.</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None/>
            </a:pP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pic>
        <p:nvPicPr>
          <p:cNvPr id="628" name="Google Shape;628;p84"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5"/>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35" name="Google Shape;635;p85"/>
          <p:cNvSpPr/>
          <p:nvPr/>
        </p:nvSpPr>
        <p:spPr>
          <a:xfrm>
            <a:off x="609600" y="1379808"/>
            <a:ext cx="5715000" cy="3549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a:solidFill>
                  <a:srgbClr val="1B1B1B"/>
                </a:solidFill>
                <a:latin typeface="Inter"/>
                <a:ea typeface="Inter"/>
                <a:cs typeface="Inter"/>
                <a:sym typeface="Inter"/>
              </a:rPr>
              <a:t>What to look for: </a:t>
            </a:r>
            <a:endParaRPr>
              <a:solidFill>
                <a:srgbClr val="1B1B1B"/>
              </a:solidFill>
              <a:latin typeface="Inter"/>
              <a:ea typeface="Inter"/>
              <a:cs typeface="Inter"/>
              <a:sym typeface="Inter"/>
            </a:endParaRPr>
          </a:p>
          <a:p>
            <a:pPr marL="457200" lvl="0" indent="-311150" algn="l" rtl="0">
              <a:lnSpc>
                <a:spcPct val="115000"/>
              </a:lnSpc>
              <a:spcBef>
                <a:spcPts val="120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Team name &amp; level of gov’t</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Mission/Vision/Values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Known projects/Services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What kind of project are they working on? Any case studies?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Delivery practices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Any hints at how they work?</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Stakeholders or partners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Other agencies, state/local govt, vendors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Impact or outcomes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Metrics, user stories, testimonials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Publicly shared artifacts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Design guides, playbooks, blog posts, open source repos</a:t>
            </a:r>
            <a:endParaRPr>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pic>
        <p:nvPicPr>
          <p:cNvPr id="637" name="Google Shape;637;p8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44" name="Google Shape;644;p86"/>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a:latin typeface="Inter"/>
                <a:ea typeface="Inter"/>
                <a:cs typeface="Inter"/>
                <a:sym typeface="Inter"/>
              </a:rPr>
              <a:t>Each group reports out: </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Which DST &amp; why</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What caught your attention</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What project stood out</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What surprised you</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What aligns with your experience</a:t>
            </a:r>
            <a:endParaRPr lang="en-US">
              <a:latin typeface="Inter"/>
              <a:ea typeface="Inter"/>
              <a:cs typeface="Inter"/>
              <a:sym typeface="Inter"/>
            </a:endParaRPr>
          </a:p>
          <a:p>
            <a:pPr marL="457200" marR="0" lvl="0" indent="0" algn="l" rtl="0">
              <a:lnSpc>
                <a:spcPct val="136000"/>
              </a:lnSpc>
              <a:spcBef>
                <a:spcPts val="0"/>
              </a:spcBef>
              <a:spcAft>
                <a:spcPts val="0"/>
              </a:spcAft>
              <a:buNone/>
            </a:pPr>
            <a:endParaRPr lang="en"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lang="en-US" sz="1125">
              <a:latin typeface="Inter"/>
              <a:ea typeface="Inter"/>
              <a:cs typeface="Inter"/>
              <a:sym typeface="Inter"/>
            </a:endParaRPr>
          </a:p>
        </p:txBody>
      </p:sp>
      <p:pic>
        <p:nvPicPr>
          <p:cNvPr id="646" name="Google Shape;646;p86"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7"/>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53" name="Google Shape;653;p87"/>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a:latin typeface="Inter"/>
                <a:ea typeface="Inter"/>
                <a:cs typeface="Inter"/>
                <a:sym typeface="Inter"/>
              </a:rPr>
              <a:t>Group debrief:</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Similarities/differences between DSTs?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Any innovative practices you noticed?</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How might this influence your approach to procurement?</a:t>
            </a:r>
            <a:endParaRPr>
              <a:latin typeface="Inter"/>
              <a:ea typeface="Inter"/>
              <a:cs typeface="Inter"/>
              <a:sym typeface="Inter"/>
            </a:endParaRPr>
          </a:p>
          <a:p>
            <a:pPr marL="457200" marR="0" lvl="0" indent="0" algn="l" rtl="0">
              <a:lnSpc>
                <a:spcPct val="136000"/>
              </a:lnSpc>
              <a:spcBef>
                <a:spcPts val="0"/>
              </a:spcBef>
              <a:spcAft>
                <a:spcPts val="0"/>
              </a:spcAft>
              <a:buNone/>
            </a:pPr>
            <a:endParaRPr>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pic>
        <p:nvPicPr>
          <p:cNvPr id="655" name="Google Shape;655;p87"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1"/>
        <p:cNvGrpSpPr/>
        <p:nvPr/>
      </p:nvGrpSpPr>
      <p:grpSpPr>
        <a:xfrm>
          <a:off x="0" y="0"/>
          <a:ext cx="0" cy="0"/>
          <a:chOff x="0" y="0"/>
          <a:chExt cx="0" cy="0"/>
        </a:xfrm>
      </p:grpSpPr>
      <p:sp>
        <p:nvSpPr>
          <p:cNvPr id="602" name="Google Shape;602;p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1"/>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Introducing Casey and the CRM Project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03" name="Google Shape;603;p81"/>
          <p:cNvSpPr/>
          <p:nvPr/>
        </p:nvSpPr>
        <p:spPr>
          <a:xfrm>
            <a:off x="609600" y="1295400"/>
            <a:ext cx="4494900" cy="2618100"/>
          </a:xfrm>
          <a:prstGeom prst="rect">
            <a:avLst/>
          </a:prstGeom>
          <a:noFill/>
          <a:ln>
            <a:noFill/>
          </a:ln>
        </p:spPr>
        <p:txBody>
          <a:bodyPr spcFirstLastPara="1" wrap="square" lIns="91425" tIns="45700" rIns="91425" bIns="45700" anchor="ctr" anchorCtr="0">
            <a:noAutofit/>
          </a:bodyPr>
          <a:lstStyle/>
          <a:p>
            <a:pPr marL="457200" lvl="0" indent="-314325">
              <a:lnSpc>
                <a:spcPct val="115000"/>
              </a:lnSpc>
              <a:spcBef>
                <a:spcPts val="1200"/>
              </a:spcBef>
              <a:buSzPts val="1350"/>
              <a:buFont typeface="Inter"/>
              <a:buChar char="●"/>
            </a:pPr>
            <a:r>
              <a:rPr lang="en">
                <a:latin typeface="Inter"/>
                <a:ea typeface="Inter"/>
                <a:cs typeface="Inter"/>
                <a:sym typeface="Inter"/>
              </a:rPr>
              <a:t>What challenges is Casey already facing that reflect the realities of digital acquisition?</a:t>
            </a:r>
          </a:p>
          <a:p>
            <a:pPr marL="457200" lvl="0" indent="-314325">
              <a:lnSpc>
                <a:spcPct val="115000"/>
              </a:lnSpc>
              <a:spcBef>
                <a:spcPts val="1200"/>
              </a:spcBef>
              <a:buSzPts val="1350"/>
              <a:buFont typeface="Inter"/>
              <a:buChar char="●"/>
            </a:pPr>
            <a:r>
              <a:rPr lang="en">
                <a:latin typeface="Inter"/>
                <a:ea typeface="Inter"/>
                <a:cs typeface="Inter"/>
                <a:sym typeface="Inter"/>
              </a:rPr>
              <a:t>What digital delivery challenges might Casey face based on what we know so far? </a:t>
            </a:r>
            <a:endParaRPr>
              <a:solidFill>
                <a:schemeClr val="dk1"/>
              </a:solidFill>
              <a:latin typeface="Proxima Nova"/>
              <a:ea typeface="Proxima Nova"/>
              <a:cs typeface="Proxima Nova"/>
              <a:sym typeface="Proxima Nova"/>
            </a:endParaRPr>
          </a:p>
        </p:txBody>
      </p:sp>
      <p:pic>
        <p:nvPicPr>
          <p:cNvPr id="605" name="Google Shape;605;p81"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2"/>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 Methods, Roles, and Sources of Supply</a:t>
            </a:r>
            <a:endParaRPr/>
          </a:p>
        </p:txBody>
      </p:sp>
      <p:sp>
        <p:nvSpPr>
          <p:cNvPr id="611" name="Google Shape;611;p82"/>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2</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6"/>
        <p:cNvGrpSpPr/>
        <p:nvPr/>
      </p:nvGrpSpPr>
      <p:grpSpPr>
        <a:xfrm>
          <a:off x="0" y="0"/>
          <a:ext cx="0" cy="0"/>
          <a:chOff x="0" y="0"/>
          <a:chExt cx="0" cy="0"/>
        </a:xfrm>
      </p:grpSpPr>
      <p:sp>
        <p:nvSpPr>
          <p:cNvPr id="617" name="Google Shape;617;p83"/>
          <p:cNvSpPr>
            <a:spLocks noGrp="1"/>
          </p:cNvSpPr>
          <p:nvPr>
            <p:ph type="title" idx="4294967295"/>
          </p:nvPr>
        </p:nvSpPr>
        <p:spPr>
          <a:xfrm>
            <a:off x="609600" y="2300288"/>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Digital Services – The How</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sp>
        <p:nvSpPr>
          <p:cNvPr id="623" name="Google Shape;623;p84"/>
          <p:cNvSpPr>
            <a:spLocks noGrp="1"/>
          </p:cNvSpPr>
          <p:nvPr>
            <p:ph type="title" idx="4294967295"/>
          </p:nvPr>
        </p:nvSpPr>
        <p:spPr>
          <a:xfrm>
            <a:off x="609600" y="2300300"/>
            <a:ext cx="6964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Learn about your user’s needs</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8"/>
        <p:cNvGrpSpPr/>
        <p:nvPr/>
      </p:nvGrpSpPr>
      <p:grpSpPr>
        <a:xfrm>
          <a:off x="0" y="0"/>
          <a:ext cx="0" cy="0"/>
          <a:chOff x="0" y="0"/>
          <a:chExt cx="0" cy="0"/>
        </a:xfrm>
      </p:grpSpPr>
      <p:sp>
        <p:nvSpPr>
          <p:cNvPr id="629" name="Google Shape;629;p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5"/>
          <p:cNvSpPr>
            <a:spLocks noGrp="1"/>
          </p:cNvSpPr>
          <p:nvPr>
            <p:ph type="title" idx="4294967295"/>
          </p:nvPr>
        </p:nvSpPr>
        <p:spPr>
          <a:xfrm>
            <a:off x="609600" y="609600"/>
            <a:ext cx="7636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Developing with the End User in Mind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30" name="Google Shape;630;p85"/>
          <p:cNvSpPr/>
          <p:nvPr/>
        </p:nvSpPr>
        <p:spPr>
          <a:xfrm>
            <a:off x="609575" y="1218200"/>
            <a:ext cx="7636500" cy="2737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400"/>
              </a:spcBef>
              <a:spcAft>
                <a:spcPts val="0"/>
              </a:spcAft>
              <a:buClr>
                <a:schemeClr val="dk1"/>
              </a:buClr>
              <a:buSzPts val="1100"/>
              <a:buFont typeface="Arial"/>
              <a:buNone/>
            </a:pPr>
            <a:r>
              <a:rPr lang="en" b="1">
                <a:solidFill>
                  <a:srgbClr val="1B1B1B"/>
                </a:solidFill>
                <a:latin typeface="Inter"/>
                <a:ea typeface="Inter"/>
                <a:cs typeface="Inter"/>
                <a:sym typeface="Inter"/>
              </a:rPr>
              <a:t>Why This Matters</a:t>
            </a:r>
            <a:endParaRPr b="1">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Pace of digital change</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Pressure to deliver better services, faster</a:t>
            </a: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Government must work smarter</a:t>
            </a:r>
            <a:r>
              <a:rPr lang="en" sz="1350">
                <a:solidFill>
                  <a:srgbClr val="1B1B1B"/>
                </a:solidFill>
                <a:latin typeface="Inter"/>
                <a:ea typeface="Inter"/>
                <a:cs typeface="Inter"/>
                <a:sym typeface="Inter"/>
              </a:rPr>
              <a:t>, not just harder</a:t>
            </a:r>
            <a:br>
              <a:rPr lang="en" sz="1350">
                <a:solidFill>
                  <a:srgbClr val="1B1B1B"/>
                </a:solidFill>
                <a:latin typeface="Nunito"/>
                <a:ea typeface="Nunito"/>
                <a:cs typeface="Nunito"/>
                <a:sym typeface="Nunito"/>
              </a:rPr>
            </a:br>
            <a:endParaRPr sz="1350">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p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Start with the End User</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38" name="Google Shape;638;p86"/>
          <p:cNvSpPr/>
          <p:nvPr/>
        </p:nvSpPr>
        <p:spPr>
          <a:xfrm>
            <a:off x="609600" y="1188125"/>
            <a:ext cx="7636500" cy="18951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ct val="75000"/>
              <a:buFont typeface="System Font Regular"/>
              <a:buChar char="⚫️"/>
            </a:pPr>
            <a:r>
              <a:rPr lang="en" i="1">
                <a:solidFill>
                  <a:srgbClr val="1B1B1B"/>
                </a:solidFill>
                <a:latin typeface="Inter" panose="02000503000000020004" pitchFamily="2" charset="0"/>
                <a:ea typeface="Nunito"/>
                <a:cs typeface="Nunito"/>
                <a:sym typeface="Nunito"/>
              </a:rPr>
              <a:t>“Understand what people need”</a:t>
            </a:r>
            <a:r>
              <a:rPr lang="en">
                <a:solidFill>
                  <a:srgbClr val="1B1B1B"/>
                </a:solidFill>
                <a:latin typeface="Inter" panose="02000503000000020004" pitchFamily="2" charset="0"/>
                <a:ea typeface="Nunito"/>
                <a:cs typeface="Nunito"/>
                <a:sym typeface="Nunito"/>
              </a:rPr>
              <a:t> – Play 1, USDS Playbook</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ct val="75000"/>
              <a:buFont typeface="System Font Regular"/>
              <a:buChar char="⚫️"/>
            </a:pPr>
            <a:r>
              <a:rPr lang="en">
                <a:solidFill>
                  <a:srgbClr val="1B1B1B"/>
                </a:solidFill>
                <a:latin typeface="Inter" panose="02000503000000020004" pitchFamily="2" charset="0"/>
                <a:ea typeface="Nunito"/>
                <a:cs typeface="Nunito"/>
                <a:sym typeface="Nunito"/>
              </a:rPr>
              <a:t>No matter the agency or service, users come first.</a:t>
            </a:r>
            <a:endParaRPr>
              <a:solidFill>
                <a:srgbClr val="1B1B1B"/>
              </a:solidFill>
              <a:latin typeface="Inter" panose="02000503000000020004" pitchFamily="2" charset="0"/>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4" name="Google Shape;484;p66">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6">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6"/>
          <p:cNvSpPr>
            <a:spLocks noGrp="1"/>
          </p:cNvSpPr>
          <p:nvPr>
            <p:ph type="title" idx="4294967295"/>
          </p:nvPr>
        </p:nvSpPr>
        <p:spPr>
          <a:xfrm>
            <a:off x="609600" y="2154767"/>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a:ln>
                  <a:noFill/>
                </a:ln>
                <a:solidFill>
                  <a:srgbClr val="000000"/>
                </a:solidFill>
                <a:effectLst/>
                <a:uLnTx/>
                <a:uFillTx/>
                <a:latin typeface="Inter"/>
                <a:ea typeface="Inter"/>
                <a:cs typeface="Inter"/>
                <a:sym typeface="Inter"/>
              </a:rPr>
              <a:t>At the conclusion of this module, you will be able to</a:t>
            </a:r>
          </a:p>
        </p:txBody>
      </p:sp>
      <p:sp>
        <p:nvSpPr>
          <p:cNvPr id="487" name="Google Shape;487;p66"/>
          <p:cNvSpPr/>
          <p:nvPr/>
        </p:nvSpPr>
        <p:spPr>
          <a:xfrm>
            <a:off x="4610100" y="1298857"/>
            <a:ext cx="3695700" cy="25458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4000"/>
              </a:lnSpc>
              <a:spcBef>
                <a:spcPts val="0"/>
              </a:spcBef>
              <a:spcAft>
                <a:spcPts val="0"/>
              </a:spcAft>
              <a:buSzPts val="1350"/>
              <a:buFont typeface="Inter"/>
              <a:buChar char="●"/>
            </a:pPr>
            <a:r>
              <a:rPr lang="en">
                <a:latin typeface="Inter"/>
                <a:ea typeface="Inter"/>
                <a:cs typeface="Inter"/>
                <a:sym typeface="Inter"/>
              </a:rPr>
              <a:t>Define digital services</a:t>
            </a:r>
            <a:endParaRPr>
              <a:latin typeface="Inter"/>
              <a:ea typeface="Inter"/>
              <a:cs typeface="Inter"/>
              <a:sym typeface="Inter"/>
            </a:endParaRPr>
          </a:p>
          <a:p>
            <a:pPr marL="457200" marR="0" lvl="0" indent="-314325" algn="l" rtl="0">
              <a:lnSpc>
                <a:spcPct val="134000"/>
              </a:lnSpc>
              <a:spcBef>
                <a:spcPts val="0"/>
              </a:spcBef>
              <a:spcAft>
                <a:spcPts val="0"/>
              </a:spcAft>
              <a:buSzPts val="1350"/>
              <a:buFont typeface="Inter"/>
              <a:buChar char="●"/>
            </a:pPr>
            <a:r>
              <a:rPr lang="en">
                <a:latin typeface="Inter"/>
                <a:ea typeface="Inter"/>
                <a:cs typeface="Inter"/>
                <a:sym typeface="Inter"/>
              </a:rPr>
              <a:t>Identify key players in the digital services ecosystem</a:t>
            </a:r>
            <a:endParaRPr>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a:solidFill>
                  <a:srgbClr val="1F2328"/>
                </a:solidFill>
                <a:highlight>
                  <a:srgbClr val="FFFFFF"/>
                </a:highlight>
                <a:latin typeface="Inter"/>
                <a:ea typeface="Inter"/>
                <a:cs typeface="Inter"/>
                <a:sym typeface="Inter"/>
              </a:rPr>
              <a:t>Identify strategies to help you identify user needs</a:t>
            </a:r>
            <a:endParaRPr>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a:solidFill>
                  <a:srgbClr val="1F2328"/>
                </a:solidFill>
                <a:highlight>
                  <a:srgbClr val="FFFFFF"/>
                </a:highlight>
                <a:latin typeface="Inter"/>
                <a:ea typeface="Inter"/>
                <a:cs typeface="Inter"/>
                <a:sym typeface="Inter"/>
              </a:rPr>
              <a:t>Describe contemporary practices used to develop digital services</a:t>
            </a:r>
            <a:endParaRPr>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4"/>
        <p:cNvGrpSpPr/>
        <p:nvPr/>
      </p:nvGrpSpPr>
      <p:grpSpPr>
        <a:xfrm>
          <a:off x="0" y="0"/>
          <a:ext cx="0" cy="0"/>
          <a:chOff x="0" y="0"/>
          <a:chExt cx="0" cy="0"/>
        </a:xfrm>
      </p:grpSpPr>
      <p:sp>
        <p:nvSpPr>
          <p:cNvPr id="645" name="Google Shape;645;p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47" name="Google Shape;647;p87"/>
          <p:cNvSpPr txBox="1"/>
          <p:nvPr/>
        </p:nvSpPr>
        <p:spPr>
          <a:xfrm>
            <a:off x="782050" y="1516225"/>
            <a:ext cx="4620900" cy="31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a:solidFill>
                  <a:srgbClr val="1F2328"/>
                </a:solidFill>
                <a:highlight>
                  <a:srgbClr val="FFFFFF"/>
                </a:highlight>
                <a:latin typeface="Inter"/>
                <a:ea typeface="Inter"/>
                <a:cs typeface="Inter"/>
                <a:sym typeface="Inter"/>
              </a:rPr>
              <a:t>What commercial companies or government agencies do you know of that keep user needs at the forefront? How does this show? What steps do you think they took to get to where they are?</a:t>
            </a:r>
            <a:endParaRPr>
              <a:solidFill>
                <a:srgbClr val="1F2328"/>
              </a:solidFill>
              <a:highlight>
                <a:srgbClr val="FFFFFF"/>
              </a:highlight>
              <a:latin typeface="Inter"/>
              <a:ea typeface="Inter"/>
              <a:cs typeface="Inter"/>
              <a:sym typeface="Inter"/>
            </a:endParaRPr>
          </a:p>
          <a:p>
            <a:pPr marL="457200" lvl="0" indent="-314325" algn="l" rtl="0">
              <a:lnSpc>
                <a:spcPct val="115000"/>
              </a:lnSpc>
              <a:spcBef>
                <a:spcPts val="1200"/>
              </a:spcBef>
              <a:spcAft>
                <a:spcPts val="0"/>
              </a:spcAft>
              <a:buClr>
                <a:srgbClr val="1F2328"/>
              </a:buClr>
              <a:buSzPts val="1350"/>
              <a:buFont typeface="Inter"/>
              <a:buChar char="●"/>
            </a:pPr>
            <a:r>
              <a:rPr lang="en">
                <a:solidFill>
                  <a:srgbClr val="1F2328"/>
                </a:solidFill>
                <a:highlight>
                  <a:srgbClr val="FFFFFF"/>
                </a:highlight>
                <a:latin typeface="Inter"/>
                <a:ea typeface="Inter"/>
                <a:cs typeface="Inter"/>
                <a:sym typeface="Inter"/>
              </a:rPr>
              <a:t>What commercial companies or government agencies do you know of that didn’t prioritize user needs? What were the consequences?</a:t>
            </a:r>
            <a:endParaRPr>
              <a:solidFill>
                <a:srgbClr val="1F2328"/>
              </a:solidFill>
              <a:highlight>
                <a:srgbClr val="FFFFFF"/>
              </a:highlight>
              <a:latin typeface="Inter"/>
              <a:ea typeface="Inter"/>
              <a:cs typeface="Inter"/>
              <a:sym typeface="Inter"/>
            </a:endParaRPr>
          </a:p>
          <a:p>
            <a:pPr marL="0" lvl="0" indent="0" algn="l" rtl="0">
              <a:spcBef>
                <a:spcPts val="1200"/>
              </a:spcBef>
              <a:spcAft>
                <a:spcPts val="0"/>
              </a:spcAft>
              <a:buNone/>
            </a:pPr>
            <a:endParaRPr/>
          </a:p>
        </p:txBody>
      </p:sp>
      <p:pic>
        <p:nvPicPr>
          <p:cNvPr id="648" name="Google Shape;648;p87"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3"/>
        <p:cNvGrpSpPr/>
        <p:nvPr/>
      </p:nvGrpSpPr>
      <p:grpSpPr>
        <a:xfrm>
          <a:off x="0" y="0"/>
          <a:ext cx="0" cy="0"/>
          <a:chOff x="0" y="0"/>
          <a:chExt cx="0" cy="0"/>
        </a:xfrm>
      </p:grpSpPr>
      <p:sp>
        <p:nvSpPr>
          <p:cNvPr id="654" name="Google Shape;654;p8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 UX Designer Paradox</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pic>
        <p:nvPicPr>
          <p:cNvPr id="656" name="Google Shape;656;p88" descr="omic with three frames: The first frame is &quot;What we dream up at kickoff&quot; with a detailed rocket plan; the second frame is &quot;What we settle for at launch&quot; with a less extravagant plan of the rocket; the third frame is &quot;What the user needs&quot; with a bike and ramp"/>
          <p:cNvPicPr preferRelativeResize="0"/>
          <p:nvPr/>
        </p:nvPicPr>
        <p:blipFill>
          <a:blip r:embed="rId3">
            <a:alphaModFix/>
          </a:blip>
          <a:stretch>
            <a:fillRect/>
          </a:stretch>
        </p:blipFill>
        <p:spPr>
          <a:xfrm>
            <a:off x="1733925" y="1192150"/>
            <a:ext cx="5676161" cy="3543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1"/>
        <p:cNvGrpSpPr/>
        <p:nvPr/>
      </p:nvGrpSpPr>
      <p:grpSpPr>
        <a:xfrm>
          <a:off x="0" y="0"/>
          <a:ext cx="0" cy="0"/>
          <a:chOff x="0" y="0"/>
          <a:chExt cx="0" cy="0"/>
        </a:xfrm>
      </p:grpSpPr>
      <p:sp>
        <p:nvSpPr>
          <p:cNvPr id="665" name="Google Shape;665;p89"/>
          <p:cNvSpPr>
            <a:spLocks noGrp="1"/>
          </p:cNvSpPr>
          <p:nvPr>
            <p:ph type="title" idx="4294967295"/>
          </p:nvPr>
        </p:nvSpPr>
        <p:spPr>
          <a:xfrm>
            <a:off x="609600" y="618565"/>
            <a:ext cx="25995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a:ln>
                  <a:noFill/>
                </a:ln>
                <a:solidFill>
                  <a:srgbClr val="000000"/>
                </a:solidFill>
                <a:effectLst/>
                <a:uLnTx/>
                <a:uFillTx/>
                <a:latin typeface="Inter"/>
                <a:ea typeface="Inter"/>
                <a:cs typeface="Inter"/>
                <a:sym typeface="Inter"/>
              </a:rPr>
              <a:t>Strategies</a:t>
            </a:r>
            <a:endParaRPr kumimoji="0" lang="en-US" sz="1800" b="0" i="0" u="none" strike="noStrike" kern="0" cap="none" spc="0" normalizeH="0" baseline="0" noProof="0">
              <a:ln>
                <a:noFill/>
              </a:ln>
              <a:solidFill>
                <a:schemeClr val="dk1"/>
              </a:solidFill>
              <a:effectLst/>
              <a:uLnTx/>
              <a:uFillTx/>
              <a:latin typeface="Calibri"/>
              <a:ea typeface="Calibri"/>
              <a:cs typeface="Calibri"/>
              <a:sym typeface="Calibri"/>
            </a:endParaRPr>
          </a:p>
        </p:txBody>
      </p:sp>
      <p:grpSp>
        <p:nvGrpSpPr>
          <p:cNvPr id="2" name="Group 1" descr="Do your research, Talk to real users, &#10;Use interviews, surveys, observation, &#10;Don’t rely on assumptions&#10;">
            <a:extLst>
              <a:ext uri="{FF2B5EF4-FFF2-40B4-BE49-F238E27FC236}">
                <a16:creationId xmlns:a16="http://schemas.microsoft.com/office/drawing/2014/main" id="{68C8F03E-53CE-6ACF-AEFB-F6B4EEC82B76}"/>
              </a:ext>
            </a:extLst>
          </p:cNvPr>
          <p:cNvGrpSpPr/>
          <p:nvPr/>
        </p:nvGrpSpPr>
        <p:grpSpPr>
          <a:xfrm>
            <a:off x="3352800" y="139950"/>
            <a:ext cx="2438400" cy="2153400"/>
            <a:chOff x="3352800" y="139950"/>
            <a:chExt cx="2438400" cy="2153400"/>
          </a:xfrm>
        </p:grpSpPr>
        <p:sp>
          <p:nvSpPr>
            <p:cNvPr id="662" name="Google Shape;662;p89"/>
            <p:cNvSpPr/>
            <p:nvPr/>
          </p:nvSpPr>
          <p:spPr>
            <a:xfrm>
              <a:off x="3352800" y="139950"/>
              <a:ext cx="2438400" cy="21534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Talk to real users.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Use interviews, surveys, observation.</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Don’t rely on assumptions.</a:t>
              </a:r>
              <a:endParaRPr>
                <a:latin typeface="Inter"/>
                <a:ea typeface="Inter"/>
                <a:cs typeface="Inter"/>
                <a:sym typeface="Inter"/>
              </a:endParaRPr>
            </a:p>
          </p:txBody>
        </p:sp>
        <p:sp>
          <p:nvSpPr>
            <p:cNvPr id="668" name="Google Shape;668;p89"/>
            <p:cNvSpPr/>
            <p:nvPr/>
          </p:nvSpPr>
          <p:spPr>
            <a:xfrm>
              <a:off x="3529050" y="257163"/>
              <a:ext cx="21621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b="1">
                  <a:latin typeface="Inter"/>
                  <a:ea typeface="Inter"/>
                  <a:cs typeface="Inter"/>
                  <a:sym typeface="Inter"/>
                </a:rPr>
                <a:t>Do your research</a:t>
              </a:r>
              <a:endParaRPr b="0" i="0" u="none" strike="noStrike" cap="none">
                <a:solidFill>
                  <a:schemeClr val="dk1"/>
                </a:solidFill>
                <a:latin typeface="Calibri"/>
                <a:ea typeface="Calibri"/>
                <a:cs typeface="Calibri"/>
                <a:sym typeface="Calibri"/>
              </a:endParaRPr>
            </a:p>
          </p:txBody>
        </p:sp>
      </p:grpSp>
      <p:grpSp>
        <p:nvGrpSpPr>
          <p:cNvPr id="3" name="Group 2" descr="Document and share, capture findings and patterns, share with teams and leadership, build shared understanding">
            <a:extLst>
              <a:ext uri="{FF2B5EF4-FFF2-40B4-BE49-F238E27FC236}">
                <a16:creationId xmlns:a16="http://schemas.microsoft.com/office/drawing/2014/main" id="{7B64C3DD-6856-CB4B-2B72-07142256BA19}"/>
              </a:ext>
            </a:extLst>
          </p:cNvPr>
          <p:cNvGrpSpPr/>
          <p:nvPr/>
        </p:nvGrpSpPr>
        <p:grpSpPr>
          <a:xfrm>
            <a:off x="6219400" y="139950"/>
            <a:ext cx="2528100" cy="2148900"/>
            <a:chOff x="6219400" y="139950"/>
            <a:chExt cx="2528100" cy="2148900"/>
          </a:xfrm>
        </p:grpSpPr>
        <p:sp>
          <p:nvSpPr>
            <p:cNvPr id="664" name="Google Shape;664;p89"/>
            <p:cNvSpPr/>
            <p:nvPr/>
          </p:nvSpPr>
          <p:spPr>
            <a:xfrm>
              <a:off x="6219400" y="139950"/>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Capture findings and patterns.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Share with teams and leadership.</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Build shared understanding.</a:t>
              </a:r>
              <a:endParaRPr>
                <a:latin typeface="Inter"/>
                <a:ea typeface="Inter"/>
                <a:cs typeface="Inter"/>
                <a:sym typeface="Inter"/>
              </a:endParaRPr>
            </a:p>
          </p:txBody>
        </p:sp>
        <p:sp>
          <p:nvSpPr>
            <p:cNvPr id="666" name="Google Shape;666;p89"/>
            <p:cNvSpPr/>
            <p:nvPr/>
          </p:nvSpPr>
          <p:spPr>
            <a:xfrm>
              <a:off x="6282100" y="257163"/>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b="1">
                  <a:latin typeface="Inter"/>
                  <a:ea typeface="Inter"/>
                  <a:cs typeface="Inter"/>
                  <a:sym typeface="Inter"/>
                </a:rPr>
                <a:t>Document and Share</a:t>
              </a:r>
              <a:endParaRPr i="0" u="none" strike="noStrike" cap="none">
                <a:solidFill>
                  <a:schemeClr val="dk1"/>
                </a:solidFill>
                <a:latin typeface="Inter"/>
                <a:ea typeface="Inter"/>
                <a:cs typeface="Inter"/>
                <a:sym typeface="Inter"/>
              </a:endParaRPr>
            </a:p>
          </p:txBody>
        </p:sp>
      </p:grpSp>
      <p:grpSp>
        <p:nvGrpSpPr>
          <p:cNvPr id="4" name="Group 3" descr="Test early and often, prototype early, keep testing througout development, use feedback to shape direction">
            <a:extLst>
              <a:ext uri="{FF2B5EF4-FFF2-40B4-BE49-F238E27FC236}">
                <a16:creationId xmlns:a16="http://schemas.microsoft.com/office/drawing/2014/main" id="{07FCD256-88D8-18AE-2F12-BCC875F17495}"/>
              </a:ext>
            </a:extLst>
          </p:cNvPr>
          <p:cNvGrpSpPr/>
          <p:nvPr/>
        </p:nvGrpSpPr>
        <p:grpSpPr>
          <a:xfrm>
            <a:off x="3352800" y="2535263"/>
            <a:ext cx="2650050" cy="2148900"/>
            <a:chOff x="3352800" y="2535263"/>
            <a:chExt cx="2650050" cy="2148900"/>
          </a:xfrm>
        </p:grpSpPr>
        <p:sp>
          <p:nvSpPr>
            <p:cNvPr id="663" name="Google Shape;663;p89"/>
            <p:cNvSpPr/>
            <p:nvPr/>
          </p:nvSpPr>
          <p:spPr>
            <a:xfrm>
              <a:off x="3352800" y="2535263"/>
              <a:ext cx="2438400" cy="2148900"/>
            </a:xfrm>
            <a:prstGeom prst="roundRect">
              <a:avLst>
                <a:gd name="adj" fmla="val 6000"/>
              </a:avLst>
            </a:prstGeom>
            <a:solidFill>
              <a:srgbClr val="CFCFCF"/>
            </a:solidFill>
            <a:ln>
              <a:noFill/>
            </a:ln>
          </p:spPr>
          <p:txBody>
            <a:bodyPr spcFirstLastPara="1" wrap="square" lIns="91425" tIns="91425" rIns="91425" bIns="91425" anchor="b"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endParaRPr lang="en">
                <a:solidFill>
                  <a:srgbClr val="1B1B1B"/>
                </a:solidFill>
                <a:latin typeface="Inter"/>
                <a:ea typeface="Inter"/>
                <a:cs typeface="Inter"/>
                <a:sym typeface="Inter"/>
              </a:endParaRPr>
            </a:p>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Prototype early.</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Keep testing throughout development.</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Use feedback to shape direction.</a:t>
              </a:r>
              <a:endParaRPr>
                <a:latin typeface="Inter"/>
                <a:ea typeface="Inter"/>
                <a:cs typeface="Inter"/>
                <a:sym typeface="Inter"/>
              </a:endParaRPr>
            </a:p>
          </p:txBody>
        </p:sp>
        <p:sp>
          <p:nvSpPr>
            <p:cNvPr id="667" name="Google Shape;667;p89"/>
            <p:cNvSpPr/>
            <p:nvPr/>
          </p:nvSpPr>
          <p:spPr>
            <a:xfrm>
              <a:off x="3537450" y="2706781"/>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b="1">
                  <a:latin typeface="Inter"/>
                  <a:ea typeface="Inter"/>
                  <a:cs typeface="Inter"/>
                  <a:sym typeface="Inter"/>
                </a:rPr>
                <a:t>Test Early and Often</a:t>
              </a:r>
              <a:endParaRPr b="0" i="0" u="none" strike="noStrike" cap="none">
                <a:solidFill>
                  <a:schemeClr val="dk1"/>
                </a:solidFill>
                <a:latin typeface="Calibri"/>
                <a:ea typeface="Calibri"/>
                <a:cs typeface="Calibri"/>
                <a:sym typeface="Calibri"/>
              </a:endParaRPr>
            </a:p>
          </p:txBody>
        </p:sp>
      </p:grpSp>
      <p:grpSp>
        <p:nvGrpSpPr>
          <p:cNvPr id="5" name="Group 4" descr="Lead with user needs, create user stories, focus on what people actually want to do, let that guide development">
            <a:extLst>
              <a:ext uri="{FF2B5EF4-FFF2-40B4-BE49-F238E27FC236}">
                <a16:creationId xmlns:a16="http://schemas.microsoft.com/office/drawing/2014/main" id="{55E7366D-F502-2C74-5333-405D2ECBB753}"/>
              </a:ext>
            </a:extLst>
          </p:cNvPr>
          <p:cNvGrpSpPr/>
          <p:nvPr/>
        </p:nvGrpSpPr>
        <p:grpSpPr>
          <a:xfrm>
            <a:off x="6324575" y="2535263"/>
            <a:ext cx="2535775" cy="2148900"/>
            <a:chOff x="6324575" y="2535263"/>
            <a:chExt cx="2535775" cy="2148900"/>
          </a:xfrm>
        </p:grpSpPr>
        <p:sp>
          <p:nvSpPr>
            <p:cNvPr id="669" name="Google Shape;669;p89"/>
            <p:cNvSpPr/>
            <p:nvPr/>
          </p:nvSpPr>
          <p:spPr>
            <a:xfrm>
              <a:off x="6324575" y="2535263"/>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a:solidFill>
                  <a:srgbClr val="1B1B1B"/>
                </a:solidFill>
                <a:latin typeface="Nunito"/>
                <a:ea typeface="Nunito"/>
                <a:cs typeface="Nunito"/>
                <a:sym typeface="Nunito"/>
              </a:endParaRPr>
            </a:p>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Create user stories.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Focus on what people actually want to do.</a:t>
              </a: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a:solidFill>
                    <a:srgbClr val="1B1B1B"/>
                  </a:solidFill>
                  <a:latin typeface="Inter"/>
                  <a:ea typeface="Inter"/>
                  <a:cs typeface="Inter"/>
                  <a:sym typeface="Inter"/>
                </a:rPr>
                <a:t>Let that guide development.</a:t>
              </a:r>
              <a:br>
                <a:rPr lang="en" sz="1200">
                  <a:solidFill>
                    <a:srgbClr val="1B1B1B"/>
                  </a:solidFill>
                  <a:latin typeface="Nunito"/>
                  <a:ea typeface="Nunito"/>
                  <a:cs typeface="Nunito"/>
                  <a:sym typeface="Nunito"/>
                </a:rPr>
              </a:br>
              <a:endParaRPr/>
            </a:p>
          </p:txBody>
        </p:sp>
        <p:sp>
          <p:nvSpPr>
            <p:cNvPr id="670" name="Google Shape;670;p89"/>
            <p:cNvSpPr/>
            <p:nvPr/>
          </p:nvSpPr>
          <p:spPr>
            <a:xfrm>
              <a:off x="6394950" y="2561500"/>
              <a:ext cx="2465400" cy="5274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b="1">
                  <a:latin typeface="Inter"/>
                  <a:ea typeface="Inter"/>
                  <a:cs typeface="Inter"/>
                  <a:sym typeface="Inter"/>
                </a:rPr>
                <a:t>Lead with User Needs</a:t>
              </a:r>
              <a:endParaRPr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
        <p:cNvGrpSpPr/>
        <p:nvPr/>
      </p:nvGrpSpPr>
      <p:grpSpPr>
        <a:xfrm>
          <a:off x="0" y="0"/>
          <a:ext cx="0" cy="0"/>
          <a:chOff x="0" y="0"/>
          <a:chExt cx="0" cy="0"/>
        </a:xfrm>
      </p:grpSpPr>
      <p:sp>
        <p:nvSpPr>
          <p:cNvPr id="676" name="Google Shape;676;p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0"/>
          <p:cNvSpPr>
            <a:spLocks noGrp="1"/>
          </p:cNvSpPr>
          <p:nvPr>
            <p:ph type="title" idx="4294967295"/>
          </p:nvPr>
        </p:nvSpPr>
        <p:spPr>
          <a:xfrm>
            <a:off x="609600" y="609600"/>
            <a:ext cx="797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Minimum Viable Product (MVP) and Lean Startup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77" name="Google Shape;677;p90"/>
          <p:cNvSpPr/>
          <p:nvPr/>
        </p:nvSpPr>
        <p:spPr>
          <a:xfrm>
            <a:off x="609575" y="1152300"/>
            <a:ext cx="7636500" cy="3642600"/>
          </a:xfrm>
          <a:prstGeom prst="rect">
            <a:avLst/>
          </a:prstGeom>
          <a:noFill/>
          <a:ln>
            <a:noFill/>
          </a:ln>
        </p:spPr>
        <p:txBody>
          <a:bodyPr spcFirstLastPara="1" wrap="square" lIns="91425" tIns="45700" rIns="91425" bIns="45700" anchor="ctr" anchorCtr="0">
            <a:noAutofit/>
          </a:bodyPr>
          <a:lstStyle/>
          <a:p>
            <a:pPr marL="457200" lvl="0" indent="-314325" algn="l" rtl="0">
              <a:lnSpc>
                <a:spcPct val="100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Lean Startup is a method for building products through rapid experimentation, continuous user feedback, and iterative design to minimize waste and increase the chances of success.</a:t>
            </a:r>
            <a:endParaRPr>
              <a:solidFill>
                <a:srgbClr val="1B1B1B"/>
              </a:solidFill>
              <a:latin typeface="Inter"/>
              <a:ea typeface="Inter"/>
              <a:cs typeface="Inter"/>
              <a:sym typeface="Inter"/>
            </a:endParaRPr>
          </a:p>
          <a:p>
            <a:pPr marL="457200" lvl="0" indent="-314325" algn="l" rtl="0">
              <a:lnSpc>
                <a:spcPct val="100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The MVP is a core component of of Lean Startup.</a:t>
            </a:r>
            <a:endParaRPr>
              <a:solidFill>
                <a:srgbClr val="1B1B1B"/>
              </a:solidFill>
              <a:latin typeface="Inter"/>
              <a:ea typeface="Inter"/>
              <a:cs typeface="Inter"/>
              <a:sym typeface="Inter"/>
            </a:endParaRPr>
          </a:p>
          <a:p>
            <a:pPr marL="914400" lvl="1" indent="-314325" algn="l" rtl="0">
              <a:lnSpc>
                <a:spcPct val="100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Definition: The simplest version of your product to test hypotheses about customer needs.</a:t>
            </a:r>
            <a:endParaRPr>
              <a:solidFill>
                <a:srgbClr val="1B1B1B"/>
              </a:solidFill>
              <a:latin typeface="Inter"/>
              <a:ea typeface="Inter"/>
              <a:cs typeface="Inter"/>
              <a:sym typeface="Inter"/>
            </a:endParaRPr>
          </a:p>
          <a:p>
            <a:pPr marL="1371600" lvl="2" indent="-314325" algn="l" rtl="0">
              <a:lnSpc>
                <a:spcPct val="100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Still needs to deliver value!</a:t>
            </a:r>
            <a:endParaRPr>
              <a:solidFill>
                <a:srgbClr val="1B1B1B"/>
              </a:solidFill>
              <a:latin typeface="Inter"/>
              <a:ea typeface="Inter"/>
              <a:cs typeface="Inter"/>
              <a:sym typeface="Inter"/>
            </a:endParaRPr>
          </a:p>
          <a:p>
            <a:pPr marL="457200" lvl="0" indent="-314325" algn="l" rtl="0">
              <a:lnSpc>
                <a:spcPct val="100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Purpose: To validate assumptions and gather feedback.</a:t>
            </a:r>
            <a:endParaRPr>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3"/>
        <p:cNvGrpSpPr/>
        <p:nvPr/>
      </p:nvGrpSpPr>
      <p:grpSpPr>
        <a:xfrm>
          <a:off x="0" y="0"/>
          <a:ext cx="0" cy="0"/>
          <a:chOff x="0" y="0"/>
          <a:chExt cx="0" cy="0"/>
        </a:xfrm>
      </p:grpSpPr>
      <p:sp>
        <p:nvSpPr>
          <p:cNvPr id="684" name="Google Shape;684;p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1"/>
          <p:cNvSpPr>
            <a:spLocks noGrp="1"/>
          </p:cNvSpPr>
          <p:nvPr>
            <p:ph type="title" idx="4294967295"/>
          </p:nvPr>
        </p:nvSpPr>
        <p:spPr>
          <a:xfrm>
            <a:off x="609600" y="609600"/>
            <a:ext cx="7404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does an MVP look like?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85" name="Google Shape;685;p91"/>
          <p:cNvSpPr/>
          <p:nvPr/>
        </p:nvSpPr>
        <p:spPr>
          <a:xfrm>
            <a:off x="609575" y="1404750"/>
            <a:ext cx="7636500" cy="27399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It can be very simple:</a:t>
            </a:r>
            <a:endParaRPr>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a:latin typeface="Inter"/>
                <a:ea typeface="Inter"/>
                <a:cs typeface="Inter"/>
                <a:sym typeface="Inter"/>
              </a:rPr>
              <a:t>A wireframe</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a:latin typeface="Inter"/>
                <a:ea typeface="Inter"/>
                <a:cs typeface="Inter"/>
                <a:sym typeface="Inter"/>
              </a:rPr>
              <a:t>A clickable prototype</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a:latin typeface="Inter"/>
                <a:ea typeface="Inter"/>
                <a:cs typeface="Inter"/>
                <a:sym typeface="Inter"/>
              </a:rPr>
              <a:t>PowerPoint slide deck</a:t>
            </a:r>
            <a:endParaRPr lang="en-US">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US">
                <a:latin typeface="Inter"/>
                <a:ea typeface="Inter"/>
                <a:cs typeface="Inter"/>
                <a:sym typeface="Inter"/>
              </a:rPr>
              <a:t>It just needs to be “enough” to get real feedback.</a:t>
            </a: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sp>
        <p:nvSpPr>
          <p:cNvPr id="692" name="Google Shape;692;p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2"/>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happens after MVP testing?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93" name="Google Shape;693;p92"/>
          <p:cNvSpPr/>
          <p:nvPr/>
        </p:nvSpPr>
        <p:spPr>
          <a:xfrm>
            <a:off x="609575" y="1628500"/>
            <a:ext cx="3173400" cy="20316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Gather user feedback.</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Document your findings.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Analyze whether your assumptions were correct.</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Pivot or persevere?</a:t>
            </a:r>
            <a:endParaRPr>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pic>
        <p:nvPicPr>
          <p:cNvPr id="695" name="Google Shape;695;p92" descr="Pivot - arrow pointing backwards"/>
          <p:cNvPicPr preferRelativeResize="0"/>
          <p:nvPr/>
        </p:nvPicPr>
        <p:blipFill>
          <a:blip r:embed="rId3">
            <a:alphaModFix/>
          </a:blip>
          <a:stretch>
            <a:fillRect/>
          </a:stretch>
        </p:blipFill>
        <p:spPr>
          <a:xfrm>
            <a:off x="5808050" y="1077450"/>
            <a:ext cx="3215002" cy="2139651"/>
          </a:xfrm>
          <a:prstGeom prst="rect">
            <a:avLst/>
          </a:prstGeom>
          <a:noFill/>
          <a:ln>
            <a:noFill/>
          </a:ln>
        </p:spPr>
      </p:pic>
      <p:pic>
        <p:nvPicPr>
          <p:cNvPr id="696" name="Google Shape;696;p92" descr="Persevere - arrow pointing forward"/>
          <p:cNvPicPr preferRelativeResize="0"/>
          <p:nvPr/>
        </p:nvPicPr>
        <p:blipFill>
          <a:blip r:embed="rId4">
            <a:alphaModFix/>
          </a:blip>
          <a:stretch>
            <a:fillRect/>
          </a:stretch>
        </p:blipFill>
        <p:spPr>
          <a:xfrm>
            <a:off x="3902426" y="2689725"/>
            <a:ext cx="3286298" cy="22994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1"/>
        <p:cNvGrpSpPr/>
        <p:nvPr/>
      </p:nvGrpSpPr>
      <p:grpSpPr>
        <a:xfrm>
          <a:off x="0" y="0"/>
          <a:ext cx="0" cy="0"/>
          <a:chOff x="0" y="0"/>
          <a:chExt cx="0" cy="0"/>
        </a:xfrm>
      </p:grpSpPr>
      <p:sp>
        <p:nvSpPr>
          <p:cNvPr id="702" name="Google Shape;702;p9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3"/>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Knowledge check</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03" name="Google Shape;703;p93"/>
          <p:cNvSpPr/>
          <p:nvPr/>
        </p:nvSpPr>
        <p:spPr>
          <a:xfrm>
            <a:off x="609575" y="1709223"/>
            <a:ext cx="7895700" cy="1754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a:latin typeface="Inter"/>
                <a:ea typeface="Inter"/>
                <a:cs typeface="Inter"/>
                <a:sym typeface="Inter"/>
              </a:rPr>
              <a:t>Which of the following best describes the purpose of an MVP (Minimum Viable Product)?</a:t>
            </a:r>
            <a:endParaRPr>
              <a:latin typeface="Inter"/>
              <a:ea typeface="Inter"/>
              <a:cs typeface="Inter"/>
              <a:sym typeface="Inter"/>
            </a:endParaRPr>
          </a:p>
          <a:p>
            <a:pPr marL="457200" lvl="0" indent="0" algn="l" rtl="0">
              <a:lnSpc>
                <a:spcPct val="115000"/>
              </a:lnSpc>
              <a:spcBef>
                <a:spcPts val="1200"/>
              </a:spcBef>
              <a:spcAft>
                <a:spcPts val="0"/>
              </a:spcAft>
              <a:buNone/>
            </a:pPr>
            <a:r>
              <a:rPr lang="en">
                <a:latin typeface="Inter"/>
                <a:ea typeface="Inter"/>
                <a:cs typeface="Inter"/>
                <a:sym typeface="Inter"/>
              </a:rPr>
              <a:t>A. To deliver a final product as quickly as possible</a:t>
            </a:r>
            <a:endParaRPr>
              <a:latin typeface="Inter"/>
              <a:ea typeface="Inter"/>
              <a:cs typeface="Inter"/>
              <a:sym typeface="Inter"/>
            </a:endParaRPr>
          </a:p>
          <a:p>
            <a:pPr marL="457200" lvl="0" indent="0" algn="l" rtl="0">
              <a:lnSpc>
                <a:spcPct val="115000"/>
              </a:lnSpc>
              <a:spcBef>
                <a:spcPts val="1200"/>
              </a:spcBef>
              <a:spcAft>
                <a:spcPts val="0"/>
              </a:spcAft>
              <a:buNone/>
            </a:pPr>
            <a:r>
              <a:rPr lang="en">
                <a:latin typeface="Inter"/>
                <a:ea typeface="Inter"/>
                <a:cs typeface="Inter"/>
                <a:sym typeface="Inter"/>
              </a:rPr>
              <a:t>B. To create a highly detailed prototype with full functionality</a:t>
            </a:r>
            <a:endParaRPr>
              <a:latin typeface="Inter"/>
              <a:ea typeface="Inter"/>
              <a:cs typeface="Inter"/>
              <a:sym typeface="Inter"/>
            </a:endParaRPr>
          </a:p>
          <a:p>
            <a:pPr marL="457200" lvl="0" indent="0" algn="l" rtl="0">
              <a:lnSpc>
                <a:spcPct val="115000"/>
              </a:lnSpc>
              <a:spcBef>
                <a:spcPts val="1200"/>
              </a:spcBef>
              <a:spcAft>
                <a:spcPts val="0"/>
              </a:spcAft>
              <a:buNone/>
            </a:pPr>
            <a:r>
              <a:rPr lang="en">
                <a:latin typeface="Inter"/>
                <a:ea typeface="Inter"/>
                <a:cs typeface="Inter"/>
                <a:sym typeface="Inter"/>
              </a:rPr>
              <a:t>C. To test assumptions about user needs using a lightweight version of a product</a:t>
            </a:r>
            <a:endParaRPr>
              <a:latin typeface="Inter"/>
              <a:ea typeface="Inter"/>
              <a:cs typeface="Inter"/>
              <a:sym typeface="Inter"/>
            </a:endParaRPr>
          </a:p>
          <a:p>
            <a:pPr marL="457200" lvl="0" indent="0" algn="l" rtl="0">
              <a:lnSpc>
                <a:spcPct val="115000"/>
              </a:lnSpc>
              <a:spcBef>
                <a:spcPts val="1200"/>
              </a:spcBef>
              <a:spcAft>
                <a:spcPts val="0"/>
              </a:spcAft>
              <a:buNone/>
            </a:pPr>
            <a:r>
              <a:rPr lang="en">
                <a:latin typeface="Inter"/>
                <a:ea typeface="Inter"/>
                <a:cs typeface="Inter"/>
                <a:sym typeface="Inter"/>
              </a:rPr>
              <a:t>D. To present executive stakeholders with polished features for approval</a:t>
            </a:r>
            <a:endParaRPr>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200">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9"/>
        <p:cNvGrpSpPr/>
        <p:nvPr/>
      </p:nvGrpSpPr>
      <p:grpSpPr>
        <a:xfrm>
          <a:off x="0" y="0"/>
          <a:ext cx="0" cy="0"/>
          <a:chOff x="0" y="0"/>
          <a:chExt cx="0" cy="0"/>
        </a:xfrm>
      </p:grpSpPr>
      <p:sp>
        <p:nvSpPr>
          <p:cNvPr id="713" name="Google Shape;713;p94"/>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Knowledge check</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10" name="Google Shape;710;p94"/>
          <p:cNvSpPr/>
          <p:nvPr/>
        </p:nvSpPr>
        <p:spPr>
          <a:xfrm>
            <a:off x="609575" y="1480950"/>
            <a:ext cx="7807200" cy="2009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a:latin typeface="Inter"/>
                <a:ea typeface="Inter"/>
                <a:cs typeface="Inter"/>
                <a:sym typeface="Inter"/>
              </a:rPr>
              <a:t>Which of the following best describes the purpose of an MVP (Minimum Viable Product)?</a:t>
            </a:r>
            <a:endParaRPr>
              <a:latin typeface="Inter"/>
              <a:ea typeface="Inter"/>
              <a:cs typeface="Inter"/>
              <a:sym typeface="Inter"/>
            </a:endParaRPr>
          </a:p>
          <a:p>
            <a:pPr marL="457200" lvl="0" indent="0" algn="l" rtl="0">
              <a:lnSpc>
                <a:spcPct val="115000"/>
              </a:lnSpc>
              <a:spcBef>
                <a:spcPts val="1200"/>
              </a:spcBef>
              <a:spcAft>
                <a:spcPts val="0"/>
              </a:spcAft>
              <a:buNone/>
            </a:pPr>
            <a:r>
              <a:rPr lang="en">
                <a:latin typeface="Inter"/>
                <a:ea typeface="Inter"/>
                <a:cs typeface="Inter"/>
                <a:sym typeface="Inter"/>
              </a:rPr>
              <a:t>A. To deliver a final product as quickly as possible</a:t>
            </a:r>
            <a:endParaRPr>
              <a:latin typeface="Inter"/>
              <a:ea typeface="Inter"/>
              <a:cs typeface="Inter"/>
              <a:sym typeface="Inter"/>
            </a:endParaRPr>
          </a:p>
          <a:p>
            <a:pPr marL="457200" lvl="0" indent="0" algn="l" rtl="0">
              <a:lnSpc>
                <a:spcPct val="115000"/>
              </a:lnSpc>
              <a:spcBef>
                <a:spcPts val="1200"/>
              </a:spcBef>
              <a:spcAft>
                <a:spcPts val="0"/>
              </a:spcAft>
              <a:buNone/>
            </a:pPr>
            <a:r>
              <a:rPr lang="en">
                <a:latin typeface="Inter"/>
                <a:ea typeface="Inter"/>
                <a:cs typeface="Inter"/>
                <a:sym typeface="Inter"/>
              </a:rPr>
              <a:t>B. To create a highly detailed prototype with full functionality</a:t>
            </a:r>
            <a:endParaRPr>
              <a:latin typeface="Inter"/>
              <a:ea typeface="Inter"/>
              <a:cs typeface="Inter"/>
              <a:sym typeface="Inter"/>
            </a:endParaRPr>
          </a:p>
          <a:p>
            <a:pPr marL="457200" lvl="0" indent="0" algn="l" rtl="0">
              <a:lnSpc>
                <a:spcPct val="115000"/>
              </a:lnSpc>
              <a:spcBef>
                <a:spcPts val="1200"/>
              </a:spcBef>
              <a:spcAft>
                <a:spcPts val="0"/>
              </a:spcAft>
              <a:buNone/>
            </a:pPr>
            <a:r>
              <a:rPr lang="en">
                <a:latin typeface="Inter"/>
                <a:ea typeface="Inter"/>
                <a:cs typeface="Inter"/>
                <a:sym typeface="Inter"/>
              </a:rPr>
              <a:t>C. To test assumptions about user needs using a lightweight version of a product</a:t>
            </a:r>
            <a:endParaRPr>
              <a:latin typeface="Inter"/>
              <a:ea typeface="Inter"/>
              <a:cs typeface="Inter"/>
              <a:sym typeface="Inter"/>
            </a:endParaRPr>
          </a:p>
          <a:p>
            <a:pPr marL="457200" lvl="0" indent="0" algn="l" rtl="0">
              <a:lnSpc>
                <a:spcPct val="115000"/>
              </a:lnSpc>
              <a:spcBef>
                <a:spcPts val="1200"/>
              </a:spcBef>
              <a:spcAft>
                <a:spcPts val="0"/>
              </a:spcAft>
              <a:buNone/>
            </a:pPr>
            <a:r>
              <a:rPr lang="en">
                <a:latin typeface="Inter"/>
                <a:ea typeface="Inter"/>
                <a:cs typeface="Inter"/>
                <a:sym typeface="Inter"/>
              </a:rPr>
              <a:t>D. To present executive stakeholders with polished features for approval</a:t>
            </a:r>
            <a:endParaRPr>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
        <p:nvSpPr>
          <p:cNvPr id="711" name="Google Shape;711;p94" descr="Correct answer C. To test assumptions about user needs using a lightweight version of a product">
            <a:extLst>
              <a:ext uri="{C183D7F6-B498-43B3-948B-1728B52AA6E4}">
                <adec:decorative xmlns:adec="http://schemas.microsoft.com/office/drawing/2017/decorative" val="0"/>
              </a:ext>
            </a:extLst>
          </p:cNvPr>
          <p:cNvSpPr/>
          <p:nvPr/>
        </p:nvSpPr>
        <p:spPr>
          <a:xfrm>
            <a:off x="950976" y="2542032"/>
            <a:ext cx="6865200" cy="3201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2" name="Google Shape;712;p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19" name="Google Shape;719;p9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95"/>
          <p:cNvSpPr>
            <a:spLocks noGrp="1"/>
          </p:cNvSpPr>
          <p:nvPr>
            <p:ph type="title" idx="4294967295"/>
          </p:nvPr>
        </p:nvSpPr>
        <p:spPr>
          <a:xfrm>
            <a:off x="609600" y="609600"/>
            <a:ext cx="6017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User Research Techniques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20" name="Google Shape;720;p95"/>
          <p:cNvSpPr/>
          <p:nvPr/>
        </p:nvSpPr>
        <p:spPr>
          <a:xfrm>
            <a:off x="609575" y="1404750"/>
            <a:ext cx="7636500" cy="1872600"/>
          </a:xfrm>
          <a:prstGeom prst="rect">
            <a:avLst/>
          </a:prstGeom>
          <a:noFill/>
          <a:ln>
            <a:noFill/>
          </a:ln>
        </p:spPr>
        <p:txBody>
          <a:bodyPr spcFirstLastPara="1" wrap="square" lIns="91425" tIns="45700" rIns="91425" bIns="45700" anchor="ctr" anchorCtr="0">
            <a:noAutofit/>
          </a:bodyPr>
          <a:lstStyle/>
          <a:p>
            <a:pPr marL="142875" marR="0" lvl="0" algn="l" rtl="0">
              <a:lnSpc>
                <a:spcPct val="136000"/>
              </a:lnSpc>
              <a:spcBef>
                <a:spcPts val="0"/>
              </a:spcBef>
              <a:spcAft>
                <a:spcPts val="0"/>
              </a:spcAft>
              <a:buClr>
                <a:schemeClr val="dk1"/>
              </a:buClr>
              <a:buSzPts val="1350"/>
            </a:pPr>
            <a:endParaRPr lang="en-US"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A/B Testing</a:t>
            </a: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Personas</a:t>
            </a:r>
            <a:endParaRPr>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Journey Mapping</a:t>
            </a:r>
            <a:endParaRPr>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6"/>
        <p:cNvGrpSpPr/>
        <p:nvPr/>
      </p:nvGrpSpPr>
      <p:grpSpPr>
        <a:xfrm>
          <a:off x="0" y="0"/>
          <a:ext cx="0" cy="0"/>
          <a:chOff x="0" y="0"/>
          <a:chExt cx="0" cy="0"/>
        </a:xfrm>
      </p:grpSpPr>
      <p:sp>
        <p:nvSpPr>
          <p:cNvPr id="727" name="Google Shape;727;p9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A/B Testing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28" name="Google Shape;728;p96"/>
          <p:cNvSpPr/>
          <p:nvPr/>
        </p:nvSpPr>
        <p:spPr>
          <a:xfrm>
            <a:off x="609575" y="1404750"/>
            <a:ext cx="7636500" cy="10623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A method for testing and refining ideas in real time</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Can apply to layout, wording, imagery, or even button placement</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Turns subjective decisions into data-driven choices</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solidFill>
                <a:schemeClr val="dk1"/>
              </a:solidFill>
              <a:latin typeface="Calibri"/>
              <a:ea typeface="Calibri"/>
              <a:cs typeface="Calibri"/>
              <a:sym typeface="Calibri"/>
            </a:endParaRPr>
          </a:p>
        </p:txBody>
      </p:sp>
      <p:sp>
        <p:nvSpPr>
          <p:cNvPr id="731" name="Google Shape;731;p96"/>
          <p:cNvSpPr txBox="1"/>
          <p:nvPr/>
        </p:nvSpPr>
        <p:spPr>
          <a:xfrm>
            <a:off x="609575" y="2676451"/>
            <a:ext cx="3988500" cy="175686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b="1">
                <a:solidFill>
                  <a:schemeClr val="dk1"/>
                </a:solidFill>
                <a:latin typeface="Inter"/>
                <a:ea typeface="Inter"/>
                <a:cs typeface="Inter"/>
                <a:sym typeface="Inter"/>
              </a:rPr>
              <a:t>Why A/B Testing Works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a:solidFill>
                  <a:schemeClr val="dk1"/>
                </a:solidFill>
                <a:latin typeface="Inter" panose="02000503000000020004" pitchFamily="2" charset="0"/>
              </a:rPr>
              <a:t>Provides quick, measurable feedback</a:t>
            </a:r>
            <a:endParaRPr>
              <a:solidFill>
                <a:schemeClr val="dk1"/>
              </a:solidFill>
              <a:latin typeface="Inter" panose="02000503000000020004" pitchFamily="2" charset="0"/>
            </a:endParaRPr>
          </a:p>
          <a:p>
            <a:pPr marL="457200" lvl="0" indent="-314325" algn="l" rtl="0">
              <a:lnSpc>
                <a:spcPct val="115000"/>
              </a:lnSpc>
              <a:spcBef>
                <a:spcPts val="0"/>
              </a:spcBef>
              <a:spcAft>
                <a:spcPts val="0"/>
              </a:spcAft>
              <a:buClr>
                <a:schemeClr val="dk1"/>
              </a:buClr>
              <a:buSzPts val="1350"/>
              <a:buChar char="●"/>
            </a:pPr>
            <a:r>
              <a:rPr lang="en">
                <a:solidFill>
                  <a:schemeClr val="dk1"/>
                </a:solidFill>
                <a:latin typeface="Inter" panose="02000503000000020004" pitchFamily="2" charset="0"/>
              </a:rPr>
              <a:t>Low-risk experimentation</a:t>
            </a:r>
            <a:endParaRPr>
              <a:solidFill>
                <a:schemeClr val="dk1"/>
              </a:solidFill>
              <a:latin typeface="Inter" panose="02000503000000020004" pitchFamily="2" charset="0"/>
            </a:endParaRPr>
          </a:p>
          <a:p>
            <a:pPr marL="457200" lvl="0" indent="-314325" algn="l" rtl="0">
              <a:lnSpc>
                <a:spcPct val="115000"/>
              </a:lnSpc>
              <a:spcBef>
                <a:spcPts val="0"/>
              </a:spcBef>
              <a:spcAft>
                <a:spcPts val="0"/>
              </a:spcAft>
              <a:buClr>
                <a:schemeClr val="dk1"/>
              </a:buClr>
              <a:buSzPts val="1350"/>
              <a:buChar char="●"/>
            </a:pPr>
            <a:r>
              <a:rPr lang="en">
                <a:solidFill>
                  <a:schemeClr val="dk1"/>
                </a:solidFill>
                <a:latin typeface="Inter" panose="02000503000000020004" pitchFamily="2" charset="0"/>
              </a:rPr>
              <a:t>Helps teams iterate faster and more confidently</a:t>
            </a:r>
            <a:endParaRPr>
              <a:solidFill>
                <a:schemeClr val="dk1"/>
              </a:solidFill>
              <a:latin typeface="Inter" panose="02000503000000020004" pitchFamily="2" charset="0"/>
            </a:endParaRPr>
          </a:p>
        </p:txBody>
      </p:sp>
      <p:pic>
        <p:nvPicPr>
          <p:cNvPr id="730" name="Google Shape;730;p96" descr="Two different screens on a tablet, one marked A, one marked B"/>
          <p:cNvPicPr preferRelativeResize="0"/>
          <p:nvPr/>
        </p:nvPicPr>
        <p:blipFill>
          <a:blip r:embed="rId3">
            <a:alphaModFix/>
          </a:blip>
          <a:stretch>
            <a:fillRect/>
          </a:stretch>
        </p:blipFill>
        <p:spPr>
          <a:xfrm>
            <a:off x="5393425" y="2611675"/>
            <a:ext cx="3430927" cy="22883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7"/>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Digital Services Landscape</a:t>
            </a:r>
            <a:endParaRPr/>
          </a:p>
        </p:txBody>
      </p:sp>
      <p:sp>
        <p:nvSpPr>
          <p:cNvPr id="493" name="Google Shape;493;p67"/>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1</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6"/>
        <p:cNvGrpSpPr/>
        <p:nvPr/>
      </p:nvGrpSpPr>
      <p:grpSpPr>
        <a:xfrm>
          <a:off x="0" y="0"/>
          <a:ext cx="0" cy="0"/>
          <a:chOff x="0" y="0"/>
          <a:chExt cx="0" cy="0"/>
        </a:xfrm>
      </p:grpSpPr>
      <p:sp>
        <p:nvSpPr>
          <p:cNvPr id="737" name="Google Shape;737;p9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Personas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38" name="Google Shape;738;p97"/>
          <p:cNvSpPr/>
          <p:nvPr/>
        </p:nvSpPr>
        <p:spPr>
          <a:xfrm>
            <a:off x="609575" y="1404750"/>
            <a:ext cx="7636500" cy="14355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Fictional characters based on real user data</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Focus on goals, behaviors, and needs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Help teams align around who they’re building for</a:t>
            </a:r>
            <a:endParaRPr>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
        <p:nvSpPr>
          <p:cNvPr id="740" name="Google Shape;740;p97"/>
          <p:cNvSpPr txBox="1"/>
          <p:nvPr/>
        </p:nvSpPr>
        <p:spPr>
          <a:xfrm>
            <a:off x="609575" y="2949600"/>
            <a:ext cx="5555400" cy="150910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b="1">
                <a:solidFill>
                  <a:schemeClr val="dk1"/>
                </a:solidFill>
                <a:latin typeface="Inter"/>
                <a:ea typeface="Inter"/>
                <a:cs typeface="Inter"/>
                <a:sym typeface="Inter"/>
              </a:rPr>
              <a:t>Why Personas Matter</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Help ground decisions in user reality</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Prevent teams from chasing trends or internal preferences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Anchor development to </a:t>
            </a:r>
            <a:r>
              <a:rPr lang="en" i="1">
                <a:solidFill>
                  <a:schemeClr val="dk1"/>
                </a:solidFill>
                <a:latin typeface="Inter"/>
                <a:ea typeface="Inter"/>
                <a:cs typeface="Inter"/>
                <a:sym typeface="Inter"/>
              </a:rPr>
              <a:t>what actually matters</a:t>
            </a:r>
            <a:r>
              <a:rPr lang="en">
                <a:solidFill>
                  <a:schemeClr val="dk1"/>
                </a:solidFill>
                <a:latin typeface="Inter"/>
                <a:ea typeface="Inter"/>
                <a:cs typeface="Inter"/>
                <a:sym typeface="Inter"/>
              </a:rPr>
              <a:t> to users</a:t>
            </a:r>
            <a:endParaRPr>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5"/>
        <p:cNvGrpSpPr/>
        <p:nvPr/>
      </p:nvGrpSpPr>
      <p:grpSpPr>
        <a:xfrm>
          <a:off x="0" y="0"/>
          <a:ext cx="0" cy="0"/>
          <a:chOff x="0" y="0"/>
          <a:chExt cx="0" cy="0"/>
        </a:xfrm>
      </p:grpSpPr>
      <p:sp>
        <p:nvSpPr>
          <p:cNvPr id="746" name="Google Shape;746;p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47" name="Google Shape;747;p98"/>
          <p:cNvSpPr/>
          <p:nvPr/>
        </p:nvSpPr>
        <p:spPr>
          <a:xfrm>
            <a:off x="609575" y="1404750"/>
            <a:ext cx="4856400" cy="14355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latin typeface="Inter"/>
                <a:ea typeface="Inter"/>
                <a:cs typeface="Inter"/>
                <a:sym typeface="Inter"/>
              </a:rPr>
              <a:t>Think about a service your agency provides. If you had to create a persona for one of your users, what are three things you would include about their needs or behaviors?</a:t>
            </a:r>
            <a:endParaRPr sz="1350">
              <a:latin typeface="Inter"/>
              <a:ea typeface="Inter"/>
              <a:cs typeface="Inter"/>
              <a:sym typeface="Inter"/>
            </a:endParaRPr>
          </a:p>
        </p:txBody>
      </p:sp>
      <p:pic>
        <p:nvPicPr>
          <p:cNvPr id="749" name="Google Shape;749;p98"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4"/>
        <p:cNvGrpSpPr/>
        <p:nvPr/>
      </p:nvGrpSpPr>
      <p:grpSpPr>
        <a:xfrm>
          <a:off x="0" y="0"/>
          <a:ext cx="0" cy="0"/>
          <a:chOff x="0" y="0"/>
          <a:chExt cx="0" cy="0"/>
        </a:xfrm>
      </p:grpSpPr>
      <p:sp>
        <p:nvSpPr>
          <p:cNvPr id="755" name="Google Shape;755;p9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Journey Mapping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56" name="Google Shape;756;p99"/>
          <p:cNvSpPr/>
          <p:nvPr/>
        </p:nvSpPr>
        <p:spPr>
          <a:xfrm>
            <a:off x="609575" y="1404750"/>
            <a:ext cx="7636500" cy="21000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Visualizes the user’s experience across touchpoints.</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Includes feelings, questions, and moments of friction.</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Often built </a:t>
            </a:r>
            <a:r>
              <a:rPr lang="en" i="1">
                <a:solidFill>
                  <a:schemeClr val="dk1"/>
                </a:solidFill>
                <a:latin typeface="Inter"/>
                <a:ea typeface="Inter"/>
                <a:cs typeface="Inter"/>
                <a:sym typeface="Inter"/>
              </a:rPr>
              <a:t>on top of</a:t>
            </a:r>
            <a:r>
              <a:rPr lang="en">
                <a:solidFill>
                  <a:schemeClr val="dk1"/>
                </a:solidFill>
                <a:latin typeface="Inter"/>
                <a:ea typeface="Inter"/>
                <a:cs typeface="Inter"/>
                <a:sym typeface="Inter"/>
              </a:rPr>
              <a:t> personas for deeper understanding.</a:t>
            </a:r>
            <a:endParaRPr>
              <a:solidFill>
                <a:schemeClr val="dk1"/>
              </a:solidFill>
              <a:latin typeface="Inter"/>
              <a:ea typeface="Inter"/>
              <a:cs typeface="Inter"/>
              <a:sym typeface="Inter"/>
            </a:endParaRPr>
          </a:p>
          <a:p>
            <a:pPr marL="457200" marR="0" lvl="0" indent="0" algn="l" rtl="0">
              <a:lnSpc>
                <a:spcPct val="136000"/>
              </a:lnSpc>
              <a:spcBef>
                <a:spcPts val="0"/>
              </a:spcBef>
              <a:spcAft>
                <a:spcPts val="0"/>
              </a:spcAft>
              <a:buNone/>
            </a:pPr>
            <a:endParaRPr sz="1125">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2"/>
        <p:cNvGrpSpPr/>
        <p:nvPr/>
      </p:nvGrpSpPr>
      <p:grpSpPr>
        <a:xfrm>
          <a:off x="0" y="0"/>
          <a:ext cx="0" cy="0"/>
          <a:chOff x="0" y="0"/>
          <a:chExt cx="0" cy="0"/>
        </a:xfrm>
      </p:grpSpPr>
      <p:sp>
        <p:nvSpPr>
          <p:cNvPr id="763" name="Google Shape;763;p1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0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these tools matter</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64" name="Google Shape;764;p100"/>
          <p:cNvSpPr/>
          <p:nvPr/>
        </p:nvSpPr>
        <p:spPr>
          <a:xfrm>
            <a:off x="609575" y="1404750"/>
            <a:ext cx="7636500" cy="2728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A/B testing lets you experiment with confidence.</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Personas keep user needs front and center.</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Journey maps help teams empathize across the full experience.</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Together, they build better, user-aligned services.</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0"/>
        <p:cNvGrpSpPr/>
        <p:nvPr/>
      </p:nvGrpSpPr>
      <p:grpSpPr>
        <a:xfrm>
          <a:off x="0" y="0"/>
          <a:ext cx="0" cy="0"/>
          <a:chOff x="0" y="0"/>
          <a:chExt cx="0" cy="0"/>
        </a:xfrm>
      </p:grpSpPr>
      <p:sp>
        <p:nvSpPr>
          <p:cNvPr id="771" name="Google Shape;771;p101"/>
          <p:cNvSpPr>
            <a:spLocks noGrp="1"/>
          </p:cNvSpPr>
          <p:nvPr>
            <p:ph type="title" idx="4294967295"/>
          </p:nvPr>
        </p:nvSpPr>
        <p:spPr>
          <a:xfrm>
            <a:off x="609600" y="2300300"/>
            <a:ext cx="6964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Contemporary Practices in Developing Digital Services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6"/>
        <p:cNvGrpSpPr/>
        <p:nvPr/>
      </p:nvGrpSpPr>
      <p:grpSpPr>
        <a:xfrm>
          <a:off x="0" y="0"/>
          <a:ext cx="0" cy="0"/>
          <a:chOff x="0" y="0"/>
          <a:chExt cx="0" cy="0"/>
        </a:xfrm>
      </p:grpSpPr>
      <p:sp>
        <p:nvSpPr>
          <p:cNvPr id="777" name="Google Shape;777;p102"/>
          <p:cNvSpPr>
            <a:spLocks noGrp="1"/>
          </p:cNvSpPr>
          <p:nvPr>
            <p:ph type="title" idx="4294967295"/>
          </p:nvPr>
        </p:nvSpPr>
        <p:spPr>
          <a:xfrm>
            <a:off x="609600" y="2300300"/>
            <a:ext cx="50619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Delivery Methods: Agile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2"/>
        <p:cNvGrpSpPr/>
        <p:nvPr/>
      </p:nvGrpSpPr>
      <p:grpSpPr>
        <a:xfrm>
          <a:off x="0" y="0"/>
          <a:ext cx="0" cy="0"/>
          <a:chOff x="0" y="0"/>
          <a:chExt cx="0" cy="0"/>
        </a:xfrm>
      </p:grpSpPr>
      <p:sp>
        <p:nvSpPr>
          <p:cNvPr id="783" name="Google Shape;783;p1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03">
            <a:extLst>
              <a:ext uri="{C183D7F6-B498-43B3-948B-1728B52AA6E4}">
                <adec:decorative xmlns:adec="http://schemas.microsoft.com/office/drawing/2017/decorative" val="1"/>
              </a:ext>
            </a:extLst>
          </p:cNvPr>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None/>
            </a:pPr>
            <a:endParaRPr sz="1125">
              <a:latin typeface="Inter"/>
              <a:ea typeface="Inter"/>
              <a:cs typeface="Inter"/>
              <a:sym typeface="Inter"/>
            </a:endParaRPr>
          </a:p>
        </p:txBody>
      </p:sp>
      <p:sp>
        <p:nvSpPr>
          <p:cNvPr id="785" name="Google Shape;785;p103"/>
          <p:cNvSpPr>
            <a:spLocks noGrp="1"/>
          </p:cNvSpPr>
          <p:nvPr>
            <p:ph type="title" idx="4294967295"/>
          </p:nvPr>
        </p:nvSpPr>
        <p:spPr>
          <a:xfrm>
            <a:off x="609600" y="609600"/>
            <a:ext cx="6390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Manifesto</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pic>
        <p:nvPicPr>
          <p:cNvPr id="786" name="Google Shape;786;p103" descr="Agile values are &quot;Individuals and Interactions over processes and tools&quot; &quot;Working software over comprehensive documentation&quot; Customer Collaboration over contract negotiation&quot; and &quot;Responding to Change over following a plan&quot;"/>
          <p:cNvPicPr preferRelativeResize="0"/>
          <p:nvPr/>
        </p:nvPicPr>
        <p:blipFill>
          <a:blip r:embed="rId3">
            <a:alphaModFix/>
          </a:blip>
          <a:stretch>
            <a:fillRect/>
          </a:stretch>
        </p:blipFill>
        <p:spPr>
          <a:xfrm>
            <a:off x="1611437" y="952500"/>
            <a:ext cx="5632774" cy="41909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1"/>
        <p:cNvGrpSpPr/>
        <p:nvPr/>
      </p:nvGrpSpPr>
      <p:grpSpPr>
        <a:xfrm>
          <a:off x="0" y="0"/>
          <a:ext cx="0" cy="0"/>
          <a:chOff x="0" y="0"/>
          <a:chExt cx="0" cy="0"/>
        </a:xfrm>
      </p:grpSpPr>
      <p:sp>
        <p:nvSpPr>
          <p:cNvPr id="792" name="Google Shape;792;p1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0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Agile Delivery?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93" name="Google Shape;793;p104"/>
          <p:cNvSpPr/>
          <p:nvPr/>
        </p:nvSpPr>
        <p:spPr>
          <a:xfrm>
            <a:off x="609575" y="1404750"/>
            <a:ext cx="7636500" cy="2505300"/>
          </a:xfrm>
          <a:prstGeom prst="rect">
            <a:avLst/>
          </a:prstGeom>
          <a:noFill/>
          <a:ln>
            <a:noFill/>
          </a:ln>
        </p:spPr>
        <p:txBody>
          <a:bodyPr spcFirstLastPara="1" wrap="square" lIns="91425" tIns="45700" rIns="91425" bIns="45700" anchor="ctr" anchorCtr="0">
            <a:noAutofit/>
          </a:bodyPr>
          <a:lstStyle/>
          <a:p>
            <a:pPr marL="457200" lvl="0" indent="-314325" algn="l" rtl="0">
              <a:lnSpc>
                <a:spcPct val="100000"/>
              </a:lnSpc>
              <a:spcBef>
                <a:spcPts val="1200"/>
              </a:spcBef>
              <a:spcAft>
                <a:spcPts val="0"/>
              </a:spcAft>
              <a:buClr>
                <a:srgbClr val="1B1B1B"/>
              </a:buClr>
              <a:buSzPts val="1350"/>
              <a:buFont typeface="Inter"/>
              <a:buChar char="●"/>
            </a:pPr>
            <a:r>
              <a:rPr lang="en">
                <a:solidFill>
                  <a:srgbClr val="1B1B1B"/>
                </a:solidFill>
                <a:latin typeface="Inter" panose="02000503000000020004" pitchFamily="2" charset="0"/>
                <a:ea typeface="Inter"/>
                <a:cs typeface="Inter"/>
                <a:sym typeface="Inter"/>
              </a:rPr>
              <a:t>Agile - Iterative, feedback-driven development</a:t>
            </a:r>
            <a:endParaRPr>
              <a:solidFill>
                <a:srgbClr val="1B1B1B"/>
              </a:solidFill>
              <a:latin typeface="Inter" panose="02000503000000020004" pitchFamily="2" charset="0"/>
              <a:ea typeface="Inter"/>
              <a:cs typeface="Inter"/>
              <a:sym typeface="Inter"/>
            </a:endParaRPr>
          </a:p>
          <a:p>
            <a:pPr marL="457200" lvl="0" indent="-314325" algn="l" rtl="0">
              <a:lnSpc>
                <a:spcPct val="100000"/>
              </a:lnSpc>
              <a:spcBef>
                <a:spcPts val="0"/>
              </a:spcBef>
              <a:spcAft>
                <a:spcPts val="0"/>
              </a:spcAft>
              <a:buClr>
                <a:srgbClr val="1B1B1B"/>
              </a:buClr>
              <a:buSzPts val="1350"/>
              <a:buFont typeface="Inter"/>
              <a:buChar char="●"/>
            </a:pPr>
            <a:r>
              <a:rPr lang="en">
                <a:solidFill>
                  <a:srgbClr val="1B1B1B"/>
                </a:solidFill>
                <a:latin typeface="Inter" panose="02000503000000020004" pitchFamily="2" charset="0"/>
                <a:ea typeface="Inter"/>
                <a:cs typeface="Inter"/>
                <a:sym typeface="Inter"/>
              </a:rPr>
              <a:t>Responding to change over following a rigid plan</a:t>
            </a:r>
            <a:endParaRPr>
              <a:solidFill>
                <a:srgbClr val="1B1B1B"/>
              </a:solidFill>
              <a:latin typeface="Inter" panose="02000503000000020004" pitchFamily="2" charset="0"/>
              <a:ea typeface="Inter"/>
              <a:cs typeface="Inter"/>
              <a:sym typeface="Inter"/>
            </a:endParaRPr>
          </a:p>
          <a:p>
            <a:pPr marL="457200" lvl="0" indent="-314325" algn="l" rtl="0">
              <a:lnSpc>
                <a:spcPct val="100000"/>
              </a:lnSpc>
              <a:spcBef>
                <a:spcPts val="0"/>
              </a:spcBef>
              <a:spcAft>
                <a:spcPts val="0"/>
              </a:spcAft>
              <a:buClr>
                <a:srgbClr val="1B1B1B"/>
              </a:buClr>
              <a:buSzPts val="1350"/>
              <a:buFont typeface="Inter"/>
              <a:buChar char="●"/>
            </a:pPr>
            <a:r>
              <a:rPr lang="en">
                <a:solidFill>
                  <a:srgbClr val="1B1B1B"/>
                </a:solidFill>
                <a:latin typeface="Inter" panose="02000503000000020004" pitchFamily="2" charset="0"/>
                <a:ea typeface="Inter"/>
                <a:cs typeface="Inter"/>
                <a:sym typeface="Inter"/>
              </a:rPr>
              <a:t>Collaboration, adaptability, transparency</a:t>
            </a:r>
          </a:p>
          <a:p>
            <a:pPr marL="457200" lvl="0" indent="-314325" algn="l" rtl="0">
              <a:lnSpc>
                <a:spcPct val="100000"/>
              </a:lnSpc>
              <a:spcBef>
                <a:spcPts val="0"/>
              </a:spcBef>
              <a:spcAft>
                <a:spcPts val="0"/>
              </a:spcAft>
              <a:buClr>
                <a:srgbClr val="1B1B1B"/>
              </a:buClr>
              <a:buSzPts val="1350"/>
              <a:buFont typeface="Inter"/>
              <a:buChar char="●"/>
            </a:pPr>
            <a:r>
              <a:rPr lang="en">
                <a:solidFill>
                  <a:srgbClr val="1B1B1B"/>
                </a:solidFill>
                <a:latin typeface="Inter" panose="02000503000000020004" pitchFamily="2" charset="0"/>
                <a:ea typeface="Inter"/>
                <a:cs typeface="Inter"/>
                <a:sym typeface="Inter"/>
              </a:rPr>
              <a:t>Culture shift/departure from waterfall delivery</a:t>
            </a:r>
            <a:br>
              <a:rPr lang="en">
                <a:solidFill>
                  <a:srgbClr val="1B1B1B"/>
                </a:solidFill>
                <a:latin typeface="Inter" panose="02000503000000020004" pitchFamily="2" charset="0"/>
                <a:ea typeface="Nunito"/>
                <a:cs typeface="Nunito"/>
                <a:sym typeface="Nunito"/>
              </a:rPr>
            </a:br>
            <a:endParaRPr sz="1200">
              <a:latin typeface="Inter" panose="02000503000000020004" pitchFamily="2" charset="0"/>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sp>
        <p:nvSpPr>
          <p:cNvPr id="800" name="Google Shape;800;p1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05"/>
          <p:cNvSpPr>
            <a:spLocks noGrp="1"/>
          </p:cNvSpPr>
          <p:nvPr>
            <p:ph type="title" idx="4294967295"/>
          </p:nvPr>
        </p:nvSpPr>
        <p:spPr>
          <a:xfrm>
            <a:off x="609600" y="609600"/>
            <a:ext cx="6390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elements of Agile delivery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01" name="Google Shape;801;p105"/>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Iterative development through sprints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Working product at sprint end</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Frequent demos and reviews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Continuous refinement and planning</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Transparency in workflows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Focus on working software over extensive documentation</a:t>
            </a:r>
            <a:endParaRPr>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7"/>
        <p:cNvGrpSpPr/>
        <p:nvPr/>
      </p:nvGrpSpPr>
      <p:grpSpPr>
        <a:xfrm>
          <a:off x="0" y="0"/>
          <a:ext cx="0" cy="0"/>
          <a:chOff x="0" y="0"/>
          <a:chExt cx="0" cy="0"/>
        </a:xfrm>
      </p:grpSpPr>
      <p:sp>
        <p:nvSpPr>
          <p:cNvPr id="808" name="Google Shape;808;p10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06"/>
          <p:cNvSpPr>
            <a:spLocks noGrp="1"/>
          </p:cNvSpPr>
          <p:nvPr>
            <p:ph type="title" idx="4294967295"/>
          </p:nvPr>
        </p:nvSpPr>
        <p:spPr>
          <a:xfrm>
            <a:off x="609600" y="609600"/>
            <a:ext cx="7683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vs Artisanal vs Waterfall</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09" name="Google Shape;809;p106"/>
          <p:cNvSpPr/>
          <p:nvPr/>
        </p:nvSpPr>
        <p:spPr>
          <a:xfrm>
            <a:off x="609575" y="1404750"/>
            <a:ext cx="7636500" cy="18360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Agile emphasizes communication, collaboration, and upfront documentation.</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Artisanal projects: unplanned, accumulated features, "spaghetti code".</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Waterfall: rigid, linear, delays feedback, costly changes.</a:t>
            </a:r>
            <a:endParaRPr>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8"/>
        <p:cNvGrpSpPr/>
        <p:nvPr/>
      </p:nvGrpSpPr>
      <p:grpSpPr>
        <a:xfrm>
          <a:off x="0" y="0"/>
          <a:ext cx="0" cy="0"/>
          <a:chOff x="0" y="0"/>
          <a:chExt cx="0" cy="0"/>
        </a:xfrm>
      </p:grpSpPr>
      <p:sp>
        <p:nvSpPr>
          <p:cNvPr id="499" name="Google Shape;499;p68"/>
          <p:cNvSpPr>
            <a:spLocks noGrp="1"/>
          </p:cNvSpPr>
          <p:nvPr>
            <p:ph type="title" idx="4294967295"/>
          </p:nvPr>
        </p:nvSpPr>
        <p:spPr>
          <a:xfrm>
            <a:off x="609600" y="2300288"/>
            <a:ext cx="6172200" cy="547688"/>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Digital Services – The Who and The What</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5"/>
        <p:cNvGrpSpPr/>
        <p:nvPr/>
      </p:nvGrpSpPr>
      <p:grpSpPr>
        <a:xfrm>
          <a:off x="0" y="0"/>
          <a:ext cx="0" cy="0"/>
          <a:chOff x="0" y="0"/>
          <a:chExt cx="0" cy="0"/>
        </a:xfrm>
      </p:grpSpPr>
      <p:sp>
        <p:nvSpPr>
          <p:cNvPr id="816" name="Google Shape;816;p1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0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rgbClr val="1B1B1B"/>
                </a:solidFill>
                <a:effectLst/>
                <a:uLnTx/>
                <a:uFillTx/>
                <a:latin typeface="Inter"/>
                <a:ea typeface="Inter"/>
                <a:cs typeface="Inter"/>
                <a:sym typeface="Inter"/>
              </a:rPr>
              <a:t>USDS Playbook and Agile</a:t>
            </a:r>
            <a:endParaRPr kumimoji="0" lang="en-US" sz="2250" b="0" i="0" u="none" strike="noStrike" kern="0" cap="none" spc="0" normalizeH="0" baseline="0" noProof="0">
              <a:ln>
                <a:noFill/>
              </a:ln>
              <a:solidFill>
                <a:schemeClr val="dk1"/>
              </a:solidFill>
              <a:effectLst/>
              <a:uLnTx/>
              <a:uFillTx/>
              <a:latin typeface="Inter"/>
              <a:ea typeface="Inter"/>
              <a:cs typeface="Inter"/>
              <a:sym typeface="Inter"/>
            </a:endParaRPr>
          </a:p>
        </p:txBody>
      </p:sp>
      <p:sp>
        <p:nvSpPr>
          <p:cNvPr id="817" name="Google Shape;817;p107"/>
          <p:cNvSpPr/>
          <p:nvPr/>
        </p:nvSpPr>
        <p:spPr>
          <a:xfrm>
            <a:off x="609575" y="1404750"/>
            <a:ext cx="7636500" cy="889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u="sng">
                <a:solidFill>
                  <a:schemeClr val="hlink"/>
                </a:solidFill>
                <a:latin typeface="Inter"/>
                <a:ea typeface="Inter"/>
                <a:cs typeface="Inter"/>
                <a:sym typeface="Inter"/>
                <a:hlinkClick r:id="rId3"/>
              </a:rPr>
              <a:t>Play 4</a:t>
            </a:r>
            <a:r>
              <a:rPr lang="en">
                <a:solidFill>
                  <a:srgbClr val="1B1B1B"/>
                </a:solidFill>
                <a:latin typeface="Inter"/>
                <a:ea typeface="Inter"/>
                <a:cs typeface="Inter"/>
                <a:sym typeface="Inter"/>
              </a:rPr>
              <a:t>: Agile Development in the USDS Playbook.</a:t>
            </a:r>
            <a:endParaRPr>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3"/>
        <p:cNvGrpSpPr/>
        <p:nvPr/>
      </p:nvGrpSpPr>
      <p:grpSpPr>
        <a:xfrm>
          <a:off x="0" y="0"/>
          <a:ext cx="0" cy="0"/>
          <a:chOff x="0" y="0"/>
          <a:chExt cx="0" cy="0"/>
        </a:xfrm>
      </p:grpSpPr>
      <p:sp>
        <p:nvSpPr>
          <p:cNvPr id="824" name="Google Shape;824;p10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0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Team Roles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25" name="Google Shape;825;p108"/>
          <p:cNvSpPr/>
          <p:nvPr/>
        </p:nvSpPr>
        <p:spPr>
          <a:xfrm>
            <a:off x="609575" y="1404750"/>
            <a:ext cx="8008500" cy="3365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a:solidFill>
                  <a:srgbClr val="1F2328"/>
                </a:solidFill>
                <a:highlight>
                  <a:srgbClr val="FFFFFF"/>
                </a:highlight>
                <a:latin typeface="Inter"/>
                <a:ea typeface="Inter"/>
                <a:cs typeface="Inter"/>
                <a:sym typeface="Inter"/>
              </a:rPr>
              <a:t>Common roles include:</a:t>
            </a:r>
            <a:endParaRPr>
              <a:solidFill>
                <a:srgbClr val="1F2328"/>
              </a:solidFill>
              <a:highlight>
                <a:srgbClr val="FFFFFF"/>
              </a:highlight>
              <a:latin typeface="Inter"/>
              <a:ea typeface="Inter"/>
              <a:cs typeface="Inter"/>
              <a:sym typeface="Inter"/>
            </a:endParaRPr>
          </a:p>
          <a:p>
            <a:pPr marL="457200" lvl="0" indent="-314325" algn="l" rtl="0">
              <a:lnSpc>
                <a:spcPct val="115000"/>
              </a:lnSpc>
              <a:spcBef>
                <a:spcPts val="1200"/>
              </a:spcBef>
              <a:spcAft>
                <a:spcPts val="0"/>
              </a:spcAft>
              <a:buClr>
                <a:srgbClr val="1F2328"/>
              </a:buClr>
              <a:buSzPts val="1350"/>
              <a:buFont typeface="Inter"/>
              <a:buChar char="●"/>
            </a:pPr>
            <a:r>
              <a:rPr lang="en" b="1">
                <a:solidFill>
                  <a:srgbClr val="1F2328"/>
                </a:solidFill>
                <a:highlight>
                  <a:srgbClr val="FFFFFF"/>
                </a:highlight>
                <a:latin typeface="Inter"/>
                <a:ea typeface="Inter"/>
                <a:cs typeface="Inter"/>
                <a:sym typeface="Inter"/>
              </a:rPr>
              <a:t>Product Owner (PO) / Product Manager (</a:t>
            </a:r>
            <a:r>
              <a:rPr lang="en" b="1" err="1">
                <a:solidFill>
                  <a:srgbClr val="1F2328"/>
                </a:solidFill>
                <a:highlight>
                  <a:srgbClr val="FFFFFF"/>
                </a:highlight>
                <a:latin typeface="Inter"/>
                <a:ea typeface="Inter"/>
                <a:cs typeface="Inter"/>
                <a:sym typeface="Inter"/>
              </a:rPr>
              <a:t>PdM</a:t>
            </a:r>
            <a:r>
              <a:rPr lang="en" b="1">
                <a:solidFill>
                  <a:srgbClr val="1F2328"/>
                </a:solidFill>
                <a:highlight>
                  <a:srgbClr val="FFFFFF"/>
                </a:highlight>
                <a:latin typeface="Inter"/>
                <a:ea typeface="Inter"/>
                <a:cs typeface="Inter"/>
                <a:sym typeface="Inter"/>
              </a:rPr>
              <a:t>)</a:t>
            </a:r>
            <a:r>
              <a:rPr lang="en">
                <a:solidFill>
                  <a:srgbClr val="1F2328"/>
                </a:solidFill>
                <a:highlight>
                  <a:srgbClr val="FFFFFF"/>
                </a:highlight>
                <a:latin typeface="Inter"/>
                <a:ea typeface="Inter"/>
                <a:cs typeface="Inter"/>
                <a:sym typeface="Inter"/>
              </a:rPr>
              <a:t> – The expert who sets priorities, gathers requirements, and collaborates daily with the team.</a:t>
            </a:r>
            <a:endParaRPr>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b="1">
                <a:solidFill>
                  <a:srgbClr val="1F2328"/>
                </a:solidFill>
                <a:highlight>
                  <a:srgbClr val="FFFFFF"/>
                </a:highlight>
                <a:latin typeface="Inter"/>
                <a:ea typeface="Inter"/>
                <a:cs typeface="Inter"/>
                <a:sym typeface="Inter"/>
              </a:rPr>
              <a:t>Scrum Master or Project Manager (</a:t>
            </a:r>
            <a:r>
              <a:rPr lang="en" b="1" err="1">
                <a:solidFill>
                  <a:srgbClr val="1F2328"/>
                </a:solidFill>
                <a:highlight>
                  <a:srgbClr val="FFFFFF"/>
                </a:highlight>
                <a:latin typeface="Inter"/>
                <a:ea typeface="Inter"/>
                <a:cs typeface="Inter"/>
                <a:sym typeface="Inter"/>
              </a:rPr>
              <a:t>PjM</a:t>
            </a:r>
            <a:r>
              <a:rPr lang="en" b="1">
                <a:solidFill>
                  <a:srgbClr val="1F2328"/>
                </a:solidFill>
                <a:highlight>
                  <a:srgbClr val="FFFFFF"/>
                </a:highlight>
                <a:latin typeface="Inter"/>
                <a:ea typeface="Inter"/>
                <a:cs typeface="Inter"/>
                <a:sym typeface="Inter"/>
              </a:rPr>
              <a:t>)</a:t>
            </a:r>
            <a:r>
              <a:rPr lang="en">
                <a:solidFill>
                  <a:srgbClr val="1F2328"/>
                </a:solidFill>
                <a:highlight>
                  <a:srgbClr val="FFFFFF"/>
                </a:highlight>
                <a:latin typeface="Inter"/>
                <a:ea typeface="Inter"/>
                <a:cs typeface="Inter"/>
                <a:sym typeface="Inter"/>
              </a:rPr>
              <a:t> – Facilitates meetings, resolves impediments, and supports team flow.</a:t>
            </a:r>
            <a:endParaRPr>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b="1">
                <a:solidFill>
                  <a:srgbClr val="1F2328"/>
                </a:solidFill>
                <a:highlight>
                  <a:srgbClr val="FFFFFF"/>
                </a:highlight>
                <a:latin typeface="Inter"/>
                <a:ea typeface="Inter"/>
                <a:cs typeface="Inter"/>
                <a:sym typeface="Inter"/>
              </a:rPr>
              <a:t>Developers</a:t>
            </a:r>
            <a:r>
              <a:rPr lang="en">
                <a:solidFill>
                  <a:srgbClr val="1F2328"/>
                </a:solidFill>
                <a:highlight>
                  <a:srgbClr val="FFFFFF"/>
                </a:highlight>
                <a:latin typeface="Inter"/>
                <a:ea typeface="Inter"/>
                <a:cs typeface="Inter"/>
                <a:sym typeface="Inter"/>
              </a:rPr>
              <a:t> – Engineers who create front-end, back-end, or full-stack code, manage server platforms, and ensure code and platform integrity through continuous testing.</a:t>
            </a:r>
            <a:endParaRPr>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b="1">
                <a:solidFill>
                  <a:srgbClr val="1F2328"/>
                </a:solidFill>
                <a:highlight>
                  <a:srgbClr val="FFFFFF"/>
                </a:highlight>
                <a:latin typeface="Inter"/>
                <a:ea typeface="Inter"/>
                <a:cs typeface="Inter"/>
                <a:sym typeface="Inter"/>
              </a:rPr>
              <a:t>Accessibility Specialist</a:t>
            </a:r>
            <a:r>
              <a:rPr lang="en">
                <a:solidFill>
                  <a:srgbClr val="1F2328"/>
                </a:solidFill>
                <a:highlight>
                  <a:srgbClr val="FFFFFF"/>
                </a:highlight>
                <a:latin typeface="Inter"/>
                <a:ea typeface="Inter"/>
                <a:cs typeface="Inter"/>
                <a:sym typeface="Inter"/>
              </a:rPr>
              <a:t> – Embeds Section 508 compliance throughout development.</a:t>
            </a:r>
            <a:endParaRPr>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b="1">
                <a:solidFill>
                  <a:srgbClr val="1F2328"/>
                </a:solidFill>
                <a:highlight>
                  <a:srgbClr val="FFFFFF"/>
                </a:highlight>
                <a:latin typeface="Inter"/>
                <a:ea typeface="Inter"/>
                <a:cs typeface="Inter"/>
                <a:sym typeface="Inter"/>
              </a:rPr>
              <a:t>Security &amp; Compliance Expert</a:t>
            </a:r>
            <a:r>
              <a:rPr lang="en">
                <a:solidFill>
                  <a:srgbClr val="1F2328"/>
                </a:solidFill>
                <a:highlight>
                  <a:srgbClr val="FFFFFF"/>
                </a:highlight>
                <a:latin typeface="Inter"/>
                <a:ea typeface="Inter"/>
                <a:cs typeface="Inter"/>
                <a:sym typeface="Inter"/>
              </a:rPr>
              <a:t> – Oversees vulnerability testing, patching, and compliance reviews.</a:t>
            </a:r>
            <a:endParaRPr>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b="1">
                <a:solidFill>
                  <a:srgbClr val="1F2328"/>
                </a:solidFill>
                <a:highlight>
                  <a:srgbClr val="FFFFFF"/>
                </a:highlight>
                <a:latin typeface="Inter"/>
                <a:ea typeface="Inter"/>
                <a:cs typeface="Inter"/>
                <a:sym typeface="Inter"/>
              </a:rPr>
              <a:t>HCD Designers &amp; Researchers</a:t>
            </a:r>
            <a:r>
              <a:rPr lang="en">
                <a:solidFill>
                  <a:srgbClr val="1F2328"/>
                </a:solidFill>
                <a:highlight>
                  <a:srgbClr val="FFFFFF"/>
                </a:highlight>
                <a:latin typeface="Inter"/>
                <a:ea typeface="Inter"/>
                <a:cs typeface="Inter"/>
                <a:sym typeface="Inter"/>
              </a:rPr>
              <a:t> – Create designs, workflows, and prototypes based on user needs and research data, collaborate with developers to bring the designs to code, and conduct discovery and usability studies.</a:t>
            </a:r>
            <a:endParaRPr>
              <a:solidFill>
                <a:srgbClr val="1F2328"/>
              </a:solidFill>
              <a:highlight>
                <a:srgbClr val="FFFFFF"/>
              </a:highlight>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1"/>
        <p:cNvGrpSpPr/>
        <p:nvPr/>
      </p:nvGrpSpPr>
      <p:grpSpPr>
        <a:xfrm>
          <a:off x="0" y="0"/>
          <a:ext cx="0" cy="0"/>
          <a:chOff x="0" y="0"/>
          <a:chExt cx="0" cy="0"/>
        </a:xfrm>
      </p:grpSpPr>
      <p:sp>
        <p:nvSpPr>
          <p:cNvPr id="832" name="Google Shape;832;p1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Practices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33" name="Google Shape;833;p109"/>
          <p:cNvSpPr/>
          <p:nvPr/>
        </p:nvSpPr>
        <p:spPr>
          <a:xfrm>
            <a:off x="609575" y="1295400"/>
            <a:ext cx="7636500" cy="2967318"/>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Assign a Project Manager or Scrum Master</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Sprint planning, review, retrospective</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Daily stand-up</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Backlog refinement</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MVP approach</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Integrate HCD and Lean UX</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Prioritize accessibility</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Run usability tests frequently</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Combine Agile with DevOps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Create transparency via project scaffolding</a:t>
            </a:r>
            <a:endParaRPr>
              <a:latin typeface="Inter"/>
              <a:ea typeface="Inter"/>
              <a:cs typeface="Inter"/>
              <a:sym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9"/>
        <p:cNvGrpSpPr/>
        <p:nvPr/>
      </p:nvGrpSpPr>
      <p:grpSpPr>
        <a:xfrm>
          <a:off x="0" y="0"/>
          <a:ext cx="0" cy="0"/>
          <a:chOff x="0" y="0"/>
          <a:chExt cx="0" cy="0"/>
        </a:xfrm>
      </p:grpSpPr>
      <p:sp>
        <p:nvSpPr>
          <p:cNvPr id="840" name="Google Shape;840;p1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Final thoughts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41" name="Google Shape;841;p110"/>
          <p:cNvSpPr/>
          <p:nvPr/>
        </p:nvSpPr>
        <p:spPr>
          <a:xfrm>
            <a:off x="609575" y="1404750"/>
            <a:ext cx="7636500" cy="20181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Agile is a mindset of continuous improvement.</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Open communication and user-centered design.</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Supporting digital transformation and informed procurement decisions.</a:t>
            </a:r>
            <a:endParaRPr>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7"/>
        <p:cNvGrpSpPr/>
        <p:nvPr/>
      </p:nvGrpSpPr>
      <p:grpSpPr>
        <a:xfrm>
          <a:off x="0" y="0"/>
          <a:ext cx="0" cy="0"/>
          <a:chOff x="0" y="0"/>
          <a:chExt cx="0" cy="0"/>
        </a:xfrm>
      </p:grpSpPr>
      <p:sp>
        <p:nvSpPr>
          <p:cNvPr id="848" name="Google Shape;848;p1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49" name="Google Shape;849;p111"/>
          <p:cNvSpPr/>
          <p:nvPr/>
        </p:nvSpPr>
        <p:spPr>
          <a:xfrm>
            <a:off x="609575" y="1404750"/>
            <a:ext cx="4974300" cy="1945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Think back to a digital service or IT project you were involved in—whether as a contracting officer, program manager, or stakeholder. Based on what you now know about agile, what might you have done differently to encourage more adaptability, feedback, or user involvement?</a:t>
            </a:r>
            <a:endParaRPr>
              <a:solidFill>
                <a:srgbClr val="1B1B1B"/>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pic>
        <p:nvPicPr>
          <p:cNvPr id="851" name="Google Shape;851;p111"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6"/>
        <p:cNvGrpSpPr/>
        <p:nvPr/>
      </p:nvGrpSpPr>
      <p:grpSpPr>
        <a:xfrm>
          <a:off x="0" y="0"/>
          <a:ext cx="0" cy="0"/>
          <a:chOff x="0" y="0"/>
          <a:chExt cx="0" cy="0"/>
        </a:xfrm>
      </p:grpSpPr>
      <p:sp>
        <p:nvSpPr>
          <p:cNvPr id="857" name="Google Shape;857;p11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Delivery Methods: HCD and </a:t>
            </a:r>
            <a:r>
              <a:rPr kumimoji="0" lang="en-US" sz="4000" b="1" i="0" u="none" strike="noStrike" kern="0" cap="none" spc="0" normalizeH="0" baseline="0" noProof="0" err="1">
                <a:ln>
                  <a:noFill/>
                </a:ln>
                <a:solidFill>
                  <a:srgbClr val="1F2328"/>
                </a:solidFill>
                <a:effectLst/>
                <a:highlight>
                  <a:srgbClr val="FFFFFF"/>
                </a:highlight>
                <a:uLnTx/>
                <a:uFillTx/>
                <a:latin typeface="Calibri"/>
                <a:ea typeface="Calibri"/>
                <a:cs typeface="Calibri"/>
                <a:sym typeface="Calibri"/>
              </a:rPr>
              <a:t>DevSecOps</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2"/>
        <p:cNvGrpSpPr/>
        <p:nvPr/>
      </p:nvGrpSpPr>
      <p:grpSpPr>
        <a:xfrm>
          <a:off x="0" y="0"/>
          <a:ext cx="0" cy="0"/>
          <a:chOff x="0" y="0"/>
          <a:chExt cx="0" cy="0"/>
        </a:xfrm>
      </p:grpSpPr>
      <p:sp>
        <p:nvSpPr>
          <p:cNvPr id="863" name="Google Shape;863;p11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3"/>
          <p:cNvSpPr>
            <a:spLocks noGrp="1"/>
          </p:cNvSpPr>
          <p:nvPr>
            <p:ph type="title" idx="4294967295"/>
          </p:nvPr>
        </p:nvSpPr>
        <p:spPr>
          <a:xfrm>
            <a:off x="609600" y="609600"/>
            <a:ext cx="6764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rgbClr val="1B1B1B"/>
                </a:solidFill>
                <a:effectLst/>
                <a:uLnTx/>
                <a:uFillTx/>
                <a:latin typeface="Inter"/>
                <a:ea typeface="Inter"/>
                <a:cs typeface="Inter"/>
                <a:sym typeface="Inter"/>
              </a:rPr>
              <a:t>What is Human-Centered Design (HCD)?</a:t>
            </a:r>
            <a:endParaRPr kumimoji="0" lang="en-US" sz="2250" b="0" i="0" u="none" strike="noStrike" kern="0" cap="none" spc="0" normalizeH="0" baseline="0" noProof="0">
              <a:ln>
                <a:noFill/>
              </a:ln>
              <a:solidFill>
                <a:schemeClr val="dk1"/>
              </a:solidFill>
              <a:effectLst/>
              <a:uLnTx/>
              <a:uFillTx/>
              <a:latin typeface="Inter"/>
              <a:ea typeface="Inter"/>
              <a:cs typeface="Inter"/>
              <a:sym typeface="Inter"/>
            </a:endParaRPr>
          </a:p>
        </p:txBody>
      </p:sp>
      <p:sp>
        <p:nvSpPr>
          <p:cNvPr id="864" name="Google Shape;864;p113"/>
          <p:cNvSpPr/>
          <p:nvPr/>
        </p:nvSpPr>
        <p:spPr>
          <a:xfrm>
            <a:off x="609575" y="1404750"/>
            <a:ext cx="7636500" cy="17907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Definition: Putting people at the heart of the design process.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Focus on understanding user needs, behaviors, and emotions.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HCD in federal digital service projects: A mindset and methodology.</a:t>
            </a:r>
            <a:endParaRPr>
              <a:latin typeface="Inter"/>
              <a:ea typeface="Inter"/>
              <a:cs typeface="Inter"/>
              <a:sym typeface="Inte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0"/>
        <p:cNvGrpSpPr/>
        <p:nvPr/>
      </p:nvGrpSpPr>
      <p:grpSpPr>
        <a:xfrm>
          <a:off x="0" y="0"/>
          <a:ext cx="0" cy="0"/>
          <a:chOff x="0" y="0"/>
          <a:chExt cx="0" cy="0"/>
        </a:xfrm>
      </p:grpSpPr>
      <p:sp>
        <p:nvSpPr>
          <p:cNvPr id="874" name="Google Shape;874;p11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Core principles of HCD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72" name="Google Shape;872;p11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4"/>
          <p:cNvSpPr/>
          <p:nvPr/>
        </p:nvSpPr>
        <p:spPr>
          <a:xfrm>
            <a:off x="459525" y="1404750"/>
            <a:ext cx="3756900" cy="32745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b="1">
                <a:solidFill>
                  <a:srgbClr val="1B1B1B"/>
                </a:solidFill>
                <a:latin typeface="Inter"/>
                <a:ea typeface="Inter"/>
                <a:cs typeface="Inter"/>
                <a:sym typeface="Inter"/>
              </a:rPr>
              <a:t>Empathy</a:t>
            </a:r>
            <a:r>
              <a:rPr lang="en">
                <a:solidFill>
                  <a:srgbClr val="1B1B1B"/>
                </a:solidFill>
                <a:latin typeface="Inter"/>
                <a:ea typeface="Inter"/>
                <a:cs typeface="Inter"/>
                <a:sym typeface="Inter"/>
              </a:rPr>
              <a:t>: Understanding user experiences.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b="1">
                <a:solidFill>
                  <a:srgbClr val="1B1B1B"/>
                </a:solidFill>
                <a:latin typeface="Inter"/>
                <a:ea typeface="Inter"/>
                <a:cs typeface="Inter"/>
                <a:sym typeface="Inter"/>
              </a:rPr>
              <a:t>User Research</a:t>
            </a:r>
            <a:r>
              <a:rPr lang="en">
                <a:solidFill>
                  <a:srgbClr val="1B1B1B"/>
                </a:solidFill>
                <a:latin typeface="Inter"/>
                <a:ea typeface="Inter"/>
                <a:cs typeface="Inter"/>
                <a:sym typeface="Inter"/>
              </a:rPr>
              <a:t>: Engaging directly with users.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b="1">
                <a:solidFill>
                  <a:srgbClr val="1B1B1B"/>
                </a:solidFill>
                <a:latin typeface="Inter"/>
                <a:ea typeface="Inter"/>
                <a:cs typeface="Inter"/>
                <a:sym typeface="Inter"/>
              </a:rPr>
              <a:t>Iterations</a:t>
            </a:r>
            <a:r>
              <a:rPr lang="en">
                <a:solidFill>
                  <a:srgbClr val="1B1B1B"/>
                </a:solidFill>
                <a:latin typeface="Inter"/>
                <a:ea typeface="Inter"/>
                <a:cs typeface="Inter"/>
                <a:sym typeface="Inter"/>
              </a:rPr>
              <a:t>: Testing and refining solutions.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b="1">
                <a:solidFill>
                  <a:srgbClr val="1B1B1B"/>
                </a:solidFill>
                <a:latin typeface="Inter"/>
                <a:ea typeface="Inter"/>
                <a:cs typeface="Inter"/>
                <a:sym typeface="Inter"/>
              </a:rPr>
              <a:t>Usability Testing</a:t>
            </a:r>
            <a:r>
              <a:rPr lang="en">
                <a:solidFill>
                  <a:srgbClr val="1B1B1B"/>
                </a:solidFill>
                <a:latin typeface="Inter"/>
                <a:ea typeface="Inter"/>
                <a:cs typeface="Inter"/>
                <a:sym typeface="Inter"/>
              </a:rPr>
              <a:t>: Ongoing user interaction with prototypes.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b="1">
                <a:solidFill>
                  <a:srgbClr val="1B1B1B"/>
                </a:solidFill>
                <a:latin typeface="Inter"/>
                <a:ea typeface="Inter"/>
                <a:cs typeface="Inter"/>
                <a:sym typeface="Inter"/>
              </a:rPr>
              <a:t>Design for Everyone</a:t>
            </a:r>
            <a:r>
              <a:rPr lang="en">
                <a:solidFill>
                  <a:srgbClr val="1B1B1B"/>
                </a:solidFill>
                <a:latin typeface="Inter"/>
                <a:ea typeface="Inter"/>
                <a:cs typeface="Inter"/>
                <a:sym typeface="Inter"/>
              </a:rPr>
              <a:t>: Inclusive design and accessibility.</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b="1">
                <a:solidFill>
                  <a:srgbClr val="1B1B1B"/>
                </a:solidFill>
                <a:latin typeface="Inter"/>
                <a:ea typeface="Inter"/>
                <a:cs typeface="Inter"/>
                <a:sym typeface="Inter"/>
              </a:rPr>
              <a:t>Collaboration</a:t>
            </a:r>
            <a:r>
              <a:rPr lang="en">
                <a:solidFill>
                  <a:srgbClr val="1B1B1B"/>
                </a:solidFill>
                <a:latin typeface="Inter"/>
                <a:ea typeface="Inter"/>
                <a:cs typeface="Inter"/>
                <a:sym typeface="Inter"/>
              </a:rPr>
              <a:t>: Cross-functional teamwork.</a:t>
            </a:r>
            <a:endParaRPr>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pic>
        <p:nvPicPr>
          <p:cNvPr id="871" name="Google Shape;871;p114" descr="Circular diagram illustrating a human-centered design process. The outer ring is divided into three segments: &quot;Understanding User Needs&quot;, &quot;Designing for Their Needs&quot;, and &quot;Getting Them Engaged&quot;. Each segment lists related activities: &quot;Understanding User Needs&quot; includes Quantitative Research, Qualitative Research, and Ethnography; &quot;Designing for Their Needs&quot; includes Usability Testing, Prototyping, and Co-Creation; &quot;Getting Them Engaged&quot; includes Community Engagement, Awareness &amp; Access, and Messaging &amp; Communication. The inner circle is labeled &quot;Synthesizing Insights into Actions,&quot; surrounded by arrows indicating a flow from &quot;Strategy &amp; Assessment&quot; on the left to &quot;Program Design &amp; Implementation&quot; on the right."/>
          <p:cNvPicPr preferRelativeResize="0"/>
          <p:nvPr/>
        </p:nvPicPr>
        <p:blipFill>
          <a:blip r:embed="rId3">
            <a:alphaModFix/>
          </a:blip>
          <a:stretch>
            <a:fillRect/>
          </a:stretch>
        </p:blipFill>
        <p:spPr>
          <a:xfrm>
            <a:off x="3693923" y="1295400"/>
            <a:ext cx="5602478" cy="3274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9"/>
        <p:cNvGrpSpPr/>
        <p:nvPr/>
      </p:nvGrpSpPr>
      <p:grpSpPr>
        <a:xfrm>
          <a:off x="0" y="0"/>
          <a:ext cx="0" cy="0"/>
          <a:chOff x="0" y="0"/>
          <a:chExt cx="0" cy="0"/>
        </a:xfrm>
      </p:grpSpPr>
      <p:sp>
        <p:nvSpPr>
          <p:cNvPr id="880" name="Google Shape;880;p11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5"/>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rgbClr val="1B1B1B"/>
                </a:solidFill>
                <a:effectLst/>
                <a:uLnTx/>
                <a:uFillTx/>
                <a:latin typeface="Inter"/>
                <a:ea typeface="Inter"/>
                <a:cs typeface="Inter"/>
                <a:sym typeface="Inter"/>
              </a:rPr>
              <a:t>HCD in Government</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881" name="Google Shape;881;p115"/>
          <p:cNvSpPr/>
          <p:nvPr/>
        </p:nvSpPr>
        <p:spPr>
          <a:xfrm>
            <a:off x="609575" y="1404750"/>
            <a:ext cx="7636500" cy="16995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a:solidFill>
                  <a:srgbClr val="1B1B1B"/>
                </a:solidFill>
                <a:latin typeface="Inter"/>
                <a:ea typeface="Inter"/>
                <a:cs typeface="Inter"/>
                <a:sym typeface="Inter"/>
              </a:rPr>
              <a:t>Shifting focus from policy/system constraints to user needs.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Ensuring digital tools are functional, equitable, and accessible.</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Real-world example: </a:t>
            </a:r>
            <a:r>
              <a:rPr lang="en" err="1">
                <a:solidFill>
                  <a:srgbClr val="1B1B1B"/>
                </a:solidFill>
                <a:latin typeface="Inter"/>
                <a:ea typeface="Inter"/>
                <a:cs typeface="Inter"/>
                <a:sym typeface="Inter"/>
              </a:rPr>
              <a:t>VA.gov</a:t>
            </a:r>
            <a:r>
              <a:rPr lang="en">
                <a:solidFill>
                  <a:srgbClr val="1B1B1B"/>
                </a:solidFill>
                <a:latin typeface="Inter"/>
                <a:ea typeface="Inter"/>
                <a:cs typeface="Inter"/>
                <a:sym typeface="Inter"/>
              </a:rPr>
              <a:t> redesign.</a:t>
            </a:r>
            <a:endParaRPr>
              <a:latin typeface="Inter"/>
              <a:ea typeface="Inter"/>
              <a:cs typeface="Inter"/>
              <a:sym typeface="Inte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7"/>
        <p:cNvGrpSpPr/>
        <p:nvPr/>
      </p:nvGrpSpPr>
      <p:grpSpPr>
        <a:xfrm>
          <a:off x="0" y="0"/>
          <a:ext cx="0" cy="0"/>
          <a:chOff x="0" y="0"/>
          <a:chExt cx="0" cy="0"/>
        </a:xfrm>
      </p:grpSpPr>
      <p:sp>
        <p:nvSpPr>
          <p:cNvPr id="888" name="Google Shape;888;p1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a:t>
            </a:r>
            <a:r>
              <a:rPr kumimoji="0" lang="en-US" sz="2250" b="1" i="0" u="none" strike="noStrike" kern="0" cap="none" spc="0" normalizeH="0" baseline="0" noProof="0" err="1">
                <a:ln>
                  <a:noFill/>
                </a:ln>
                <a:solidFill>
                  <a:srgbClr val="000000"/>
                </a:solidFill>
                <a:effectLst/>
                <a:uLnTx/>
                <a:uFillTx/>
                <a:latin typeface="Inter"/>
                <a:ea typeface="Inter"/>
                <a:cs typeface="Inter"/>
                <a:sym typeface="Inter"/>
              </a:rPr>
              <a:t>DevSecOps</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89" name="Google Shape;889;p116"/>
          <p:cNvSpPr/>
          <p:nvPr/>
        </p:nvSpPr>
        <p:spPr>
          <a:xfrm>
            <a:off x="609575" y="1404750"/>
            <a:ext cx="7636500" cy="2374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0"/>
              </a:spcBef>
              <a:spcAft>
                <a:spcPts val="0"/>
              </a:spcAft>
              <a:buClr>
                <a:srgbClr val="1B1B1B"/>
              </a:buClr>
              <a:buSzPts val="1350"/>
              <a:buFont typeface="Inter"/>
              <a:buChar char="●"/>
            </a:pPr>
            <a:r>
              <a:rPr lang="en">
                <a:solidFill>
                  <a:srgbClr val="1F2328"/>
                </a:solidFill>
                <a:highlight>
                  <a:srgbClr val="FFFFFF"/>
                </a:highlight>
                <a:latin typeface="Inter"/>
                <a:ea typeface="Inter"/>
                <a:cs typeface="Inter"/>
                <a:sym typeface="Inter"/>
              </a:rPr>
              <a:t>Definition: Integrating </a:t>
            </a:r>
            <a:r>
              <a:rPr lang="en" b="1">
                <a:solidFill>
                  <a:srgbClr val="1F2328"/>
                </a:solidFill>
                <a:highlight>
                  <a:srgbClr val="FFFFFF"/>
                </a:highlight>
                <a:latin typeface="Inter"/>
                <a:ea typeface="Inter"/>
                <a:cs typeface="Inter"/>
                <a:sym typeface="Inter"/>
              </a:rPr>
              <a:t>Dev</a:t>
            </a:r>
            <a:r>
              <a:rPr lang="en">
                <a:solidFill>
                  <a:srgbClr val="1F2328"/>
                </a:solidFill>
                <a:highlight>
                  <a:srgbClr val="FFFFFF"/>
                </a:highlight>
                <a:latin typeface="Inter"/>
                <a:ea typeface="Inter"/>
                <a:cs typeface="Inter"/>
                <a:sym typeface="Inter"/>
              </a:rPr>
              <a:t>elopment, </a:t>
            </a:r>
            <a:r>
              <a:rPr lang="en" b="1">
                <a:solidFill>
                  <a:srgbClr val="1F2328"/>
                </a:solidFill>
                <a:highlight>
                  <a:srgbClr val="FFFFFF"/>
                </a:highlight>
                <a:latin typeface="Inter"/>
                <a:ea typeface="Inter"/>
                <a:cs typeface="Inter"/>
                <a:sym typeface="Inter"/>
              </a:rPr>
              <a:t>Sec</a:t>
            </a:r>
            <a:r>
              <a:rPr lang="en">
                <a:solidFill>
                  <a:srgbClr val="1F2328"/>
                </a:solidFill>
                <a:highlight>
                  <a:srgbClr val="FFFFFF"/>
                </a:highlight>
                <a:latin typeface="Inter"/>
                <a:ea typeface="Inter"/>
                <a:cs typeface="Inter"/>
                <a:sym typeface="Inter"/>
              </a:rPr>
              <a:t>urity, and </a:t>
            </a:r>
            <a:r>
              <a:rPr lang="en" b="1">
                <a:solidFill>
                  <a:srgbClr val="1F2328"/>
                </a:solidFill>
                <a:highlight>
                  <a:srgbClr val="FFFFFF"/>
                </a:highlight>
                <a:latin typeface="Inter"/>
                <a:ea typeface="Inter"/>
                <a:cs typeface="Inter"/>
                <a:sym typeface="Inter"/>
              </a:rPr>
              <a:t>Op</a:t>
            </a:r>
            <a:r>
              <a:rPr lang="en">
                <a:solidFill>
                  <a:srgbClr val="1F2328"/>
                </a:solidFill>
                <a:highlight>
                  <a:srgbClr val="FFFFFF"/>
                </a:highlight>
                <a:latin typeface="Inter"/>
                <a:ea typeface="Inter"/>
                <a:cs typeface="Inter"/>
                <a:sym typeface="Inter"/>
              </a:rPr>
              <a:t>eration</a:t>
            </a:r>
            <a:r>
              <a:rPr lang="en" b="1">
                <a:solidFill>
                  <a:srgbClr val="1F2328"/>
                </a:solidFill>
                <a:highlight>
                  <a:srgbClr val="FFFFFF"/>
                </a:highlight>
                <a:latin typeface="Inter"/>
                <a:ea typeface="Inter"/>
                <a:cs typeface="Inter"/>
                <a:sym typeface="Inter"/>
              </a:rPr>
              <a:t>s</a:t>
            </a:r>
            <a:r>
              <a:rPr lang="en">
                <a:solidFill>
                  <a:srgbClr val="1F2328"/>
                </a:solidFill>
                <a:highlight>
                  <a:srgbClr val="FFFFFF"/>
                </a:highlight>
                <a:latin typeface="Inter"/>
                <a:ea typeface="Inter"/>
                <a:cs typeface="Inter"/>
                <a:sym typeface="Inter"/>
              </a:rPr>
              <a:t>.</a:t>
            </a:r>
          </a:p>
          <a:p>
            <a:pPr marL="457200" lvl="0" indent="-314325" algn="l" rtl="0">
              <a:lnSpc>
                <a:spcPct val="115000"/>
              </a:lnSpc>
              <a:spcBef>
                <a:spcPts val="0"/>
              </a:spcBef>
              <a:spcAft>
                <a:spcPts val="0"/>
              </a:spcAft>
              <a:buClr>
                <a:srgbClr val="1B1B1B"/>
              </a:buClr>
              <a:buSzPts val="1350"/>
              <a:buFont typeface="Inter"/>
              <a:buChar char="●"/>
            </a:pPr>
            <a:r>
              <a:rPr lang="en">
                <a:solidFill>
                  <a:srgbClr val="1F2328"/>
                </a:solidFill>
                <a:highlight>
                  <a:srgbClr val="FFFFFF"/>
                </a:highlight>
                <a:latin typeface="Inter"/>
                <a:ea typeface="Inter"/>
                <a:cs typeface="Inter"/>
                <a:sym typeface="Inter"/>
              </a:rPr>
              <a:t>Modern approach to building and delivering secure software, servers, and digital services by integrating security into every step of the process.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Automating code deployment and maintenance tasks.</a:t>
            </a:r>
            <a:endParaRPr>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CI/CD pipeline: Continuous Integration and Continuous Delivery</a:t>
            </a:r>
            <a:endParaRPr>
              <a:solidFill>
                <a:srgbClr val="1B1B1B"/>
              </a:solidFill>
              <a:latin typeface="Inter"/>
              <a:ea typeface="Inter"/>
              <a:cs typeface="Inter"/>
              <a:sym typeface="Inter"/>
            </a:endParaRPr>
          </a:p>
          <a:p>
            <a:pPr marL="914400" lvl="1" indent="-314325" algn="l" rtl="0">
              <a:lnSpc>
                <a:spcPct val="115000"/>
              </a:lnSpc>
              <a:spcBef>
                <a:spcPts val="0"/>
              </a:spcBef>
              <a:spcAft>
                <a:spcPts val="0"/>
              </a:spcAft>
              <a:buClr>
                <a:srgbClr val="1B1B1B"/>
              </a:buClr>
              <a:buSzPts val="1350"/>
              <a:buFont typeface="Inter"/>
              <a:buChar char="○"/>
            </a:pPr>
            <a:r>
              <a:rPr lang="en">
                <a:solidFill>
                  <a:srgbClr val="1B1B1B"/>
                </a:solidFill>
                <a:latin typeface="Inter"/>
                <a:ea typeface="Inter"/>
                <a:cs typeface="Inter"/>
                <a:sym typeface="Inter"/>
              </a:rPr>
              <a:t>Enables teams to make small, frequent updates to software to get to production quickly.</a:t>
            </a:r>
            <a:endParaRPr>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4"/>
        <p:cNvGrpSpPr/>
        <p:nvPr/>
      </p:nvGrpSpPr>
      <p:grpSpPr>
        <a:xfrm>
          <a:off x="0" y="0"/>
          <a:ext cx="0" cy="0"/>
          <a:chOff x="0" y="0"/>
          <a:chExt cx="0" cy="0"/>
        </a:xfrm>
      </p:grpSpPr>
      <p:sp>
        <p:nvSpPr>
          <p:cNvPr id="505" name="Google Shape;505;p69"/>
          <p:cNvSpPr>
            <a:spLocks noGrp="1"/>
          </p:cNvSpPr>
          <p:nvPr>
            <p:ph type="title" idx="4294967295"/>
          </p:nvPr>
        </p:nvSpPr>
        <p:spPr>
          <a:xfrm>
            <a:off x="609575" y="384000"/>
            <a:ext cx="7636500" cy="6858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800"/>
              </a:spcBef>
              <a:spcAft>
                <a:spcPts val="0"/>
              </a:spcAft>
              <a:buClr>
                <a:schemeClr val="dk1"/>
              </a:buClr>
              <a:buSzPts val="1100"/>
              <a:buFont typeface="Arial"/>
              <a:buNone/>
              <a:tabLst/>
              <a:defRPr/>
            </a:pPr>
            <a:r>
              <a:rPr kumimoji="0" lang="en-US" sz="3200" b="0" i="0" u="none" strike="noStrike" kern="0" cap="none" spc="0" normalizeH="0" baseline="0" noProof="0">
                <a:ln>
                  <a:noFill/>
                </a:ln>
                <a:solidFill>
                  <a:schemeClr val="dk1"/>
                </a:solidFill>
                <a:effectLst/>
                <a:uLnTx/>
                <a:uFillTx/>
                <a:latin typeface="Calibri"/>
                <a:ea typeface="Calibri"/>
                <a:cs typeface="Calibri"/>
                <a:sym typeface="Calibri"/>
              </a:rPr>
              <a:t>Defining </a:t>
            </a:r>
            <a:r>
              <a:rPr lang="en-US" sz="3200">
                <a:solidFill>
                  <a:schemeClr val="dk1"/>
                </a:solidFill>
                <a:latin typeface="Calibri"/>
                <a:ea typeface="Calibri"/>
                <a:cs typeface="Calibri"/>
                <a:sym typeface="Calibri"/>
              </a:rPr>
              <a:t>D</a:t>
            </a:r>
            <a:r>
              <a:rPr kumimoji="0" lang="en-US" sz="3200" b="0" i="0" u="none" strike="noStrike" kern="0" cap="none" spc="0" normalizeH="0" baseline="0" noProof="0" err="1">
                <a:ln>
                  <a:noFill/>
                </a:ln>
                <a:solidFill>
                  <a:schemeClr val="dk1"/>
                </a:solidFill>
                <a:effectLst/>
                <a:uLnTx/>
                <a:uFillTx/>
                <a:latin typeface="Calibri"/>
                <a:ea typeface="Calibri"/>
                <a:cs typeface="Calibri"/>
                <a:sym typeface="Calibri"/>
              </a:rPr>
              <a:t>igital</a:t>
            </a:r>
            <a:r>
              <a:rPr kumimoji="0" lang="en-US" sz="3200" b="0" i="0" u="none" strike="noStrike" kern="0" cap="none" spc="0" normalizeH="0" baseline="0" noProof="0">
                <a:ln>
                  <a:noFill/>
                </a:ln>
                <a:solidFill>
                  <a:schemeClr val="dk1"/>
                </a:solidFill>
                <a:effectLst/>
                <a:uLnTx/>
                <a:uFillTx/>
                <a:latin typeface="Calibri"/>
                <a:ea typeface="Calibri"/>
                <a:cs typeface="Calibri"/>
                <a:sym typeface="Calibri"/>
              </a:rPr>
              <a:t> Services </a:t>
            </a: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06" name="Google Shape;506;p69"/>
          <p:cNvSpPr/>
          <p:nvPr/>
        </p:nvSpPr>
        <p:spPr>
          <a:xfrm>
            <a:off x="609575" y="1295400"/>
            <a:ext cx="7636500" cy="2809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endParaRPr sz="3200">
              <a:solidFill>
                <a:schemeClr val="dk1"/>
              </a:solidFill>
              <a:latin typeface="Calibri"/>
              <a:ea typeface="Calibri"/>
              <a:cs typeface="Calibri"/>
              <a:sym typeface="Calibri"/>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services” refers to “the delivery of digital information (data or content) and transactional services (e.g., online forms, benefits applications) across a variety of platforms, devices, and delivery mechanisms (e.g., websites, mobile applications, and social media).” Digital services may be delivered to internal customers, external customers, or both.</a:t>
            </a: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Government Strategy</a:t>
            </a:r>
            <a:endParaRPr sz="1800" i="1">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5"/>
        <p:cNvGrpSpPr/>
        <p:nvPr/>
      </p:nvGrpSpPr>
      <p:grpSpPr>
        <a:xfrm>
          <a:off x="0" y="0"/>
          <a:ext cx="0" cy="0"/>
          <a:chOff x="0" y="0"/>
          <a:chExt cx="0" cy="0"/>
        </a:xfrm>
      </p:grpSpPr>
      <p:sp>
        <p:nvSpPr>
          <p:cNvPr id="896" name="Google Shape;896;p11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123E586-E142-C857-FF84-8F655451080C}"/>
              </a:ext>
            </a:extLst>
          </p:cNvPr>
          <p:cNvSpPr>
            <a:spLocks noGrp="1"/>
          </p:cNvSpPr>
          <p:nvPr>
            <p:ph type="title" idx="4294967295"/>
          </p:nvPr>
        </p:nvSpPr>
        <p:spPr>
          <a:xfrm>
            <a:off x="628650" y="-993775"/>
            <a:ext cx="7886700" cy="993775"/>
          </a:xfrm>
          <a:prstGeom prst="rect">
            <a:avLst/>
          </a:prstGeom>
        </p:spPr>
        <p:txBody>
          <a:bodyPr anchor="b"/>
          <a:lstStyle/>
          <a:p>
            <a:r>
              <a:rPr lang="en-US" err="1"/>
              <a:t>DevSecOps</a:t>
            </a:r>
            <a:r>
              <a:rPr lang="en-US"/>
              <a:t> – The Old Way</a:t>
            </a:r>
          </a:p>
        </p:txBody>
      </p:sp>
      <p:pic>
        <p:nvPicPr>
          <p:cNvPr id="897" name="Google Shape;897;p117" descr="Diagram illustrating the 'Old Way' of DevOps, showing a linear flow from Code by Developers, to Build, then Test, Release, and Operate, with handoffs between each stage."/>
          <p:cNvPicPr preferRelativeResize="0"/>
          <p:nvPr/>
        </p:nvPicPr>
        <p:blipFill>
          <a:blip r:embed="rId3">
            <a:alphaModFix/>
          </a:blip>
          <a:stretch>
            <a:fillRect/>
          </a:stretch>
        </p:blipFill>
        <p:spPr>
          <a:xfrm>
            <a:off x="152400" y="1098550"/>
            <a:ext cx="8839200" cy="2946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2"/>
        <p:cNvGrpSpPr/>
        <p:nvPr/>
      </p:nvGrpSpPr>
      <p:grpSpPr>
        <a:xfrm>
          <a:off x="0" y="0"/>
          <a:ext cx="0" cy="0"/>
          <a:chOff x="0" y="0"/>
          <a:chExt cx="0" cy="0"/>
        </a:xfrm>
      </p:grpSpPr>
      <p:sp>
        <p:nvSpPr>
          <p:cNvPr id="903" name="Google Shape;903;p1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BFFD081E-77FE-BB2D-4E7D-87DE38FCAED3}"/>
              </a:ext>
            </a:extLst>
          </p:cNvPr>
          <p:cNvSpPr>
            <a:spLocks noGrp="1"/>
          </p:cNvSpPr>
          <p:nvPr>
            <p:ph type="title" idx="4294967295"/>
          </p:nvPr>
        </p:nvSpPr>
        <p:spPr>
          <a:xfrm>
            <a:off x="628650" y="-993775"/>
            <a:ext cx="7886700" cy="993775"/>
          </a:xfrm>
          <a:prstGeom prst="rect">
            <a:avLst/>
          </a:prstGeom>
        </p:spPr>
        <p:txBody>
          <a:bodyPr anchor="b"/>
          <a:lstStyle/>
          <a:p>
            <a:r>
              <a:rPr lang="en-US" err="1"/>
              <a:t>DevSecOps</a:t>
            </a:r>
            <a:r>
              <a:rPr lang="en-US"/>
              <a:t> – The New Way</a:t>
            </a:r>
          </a:p>
        </p:txBody>
      </p:sp>
      <p:pic>
        <p:nvPicPr>
          <p:cNvPr id="904" name="Google Shape;904;p118" descr="Diagram illustrating the 'New Way' of DevOps, showing a continuous, circular flow of Code, Build, Test, Release, and Operate, with a central team of developers."/>
          <p:cNvPicPr preferRelativeResize="0"/>
          <p:nvPr/>
        </p:nvPicPr>
        <p:blipFill>
          <a:blip r:embed="rId3">
            <a:alphaModFix/>
          </a:blip>
          <a:stretch>
            <a:fillRect/>
          </a:stretch>
        </p:blipFill>
        <p:spPr>
          <a:xfrm>
            <a:off x="2333900" y="333650"/>
            <a:ext cx="4440526" cy="44405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9"/>
        <p:cNvGrpSpPr/>
        <p:nvPr/>
      </p:nvGrpSpPr>
      <p:grpSpPr>
        <a:xfrm>
          <a:off x="0" y="0"/>
          <a:ext cx="0" cy="0"/>
          <a:chOff x="0" y="0"/>
          <a:chExt cx="0" cy="0"/>
        </a:xfrm>
      </p:grpSpPr>
      <p:sp>
        <p:nvSpPr>
          <p:cNvPr id="910" name="Google Shape;910;p11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9"/>
          <p:cNvSpPr>
            <a:spLocks noGrp="1"/>
          </p:cNvSpPr>
          <p:nvPr>
            <p:ph type="title" idx="4294967295"/>
          </p:nvPr>
        </p:nvSpPr>
        <p:spPr>
          <a:xfrm>
            <a:off x="609600" y="609600"/>
            <a:ext cx="7350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err="1">
                <a:ln>
                  <a:noFill/>
                </a:ln>
                <a:solidFill>
                  <a:srgbClr val="000000"/>
                </a:solidFill>
                <a:effectLst/>
                <a:uLnTx/>
                <a:uFillTx/>
                <a:latin typeface="Inter"/>
                <a:ea typeface="Inter"/>
                <a:cs typeface="Inter"/>
                <a:sym typeface="Inter"/>
              </a:rPr>
              <a:t>DevSecOps</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 on Federal Projects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911" name="Google Shape;911;p119"/>
          <p:cNvSpPr/>
          <p:nvPr/>
        </p:nvSpPr>
        <p:spPr>
          <a:xfrm>
            <a:off x="609575" y="1404750"/>
            <a:ext cx="7636500" cy="2321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err="1">
                <a:latin typeface="Inter"/>
                <a:ea typeface="Inter"/>
                <a:cs typeface="Inter"/>
                <a:sym typeface="Inter"/>
              </a:rPr>
              <a:t>DevSecOps</a:t>
            </a:r>
            <a:r>
              <a:rPr lang="en">
                <a:latin typeface="Inter"/>
                <a:ea typeface="Inter"/>
                <a:cs typeface="Inter"/>
                <a:sym typeface="Inter"/>
              </a:rPr>
              <a:t> helps federal agencies deliver stable, scalable, and secure digital services that meet mission needs—without sacrificing speed, quality, or compliance.</a:t>
            </a:r>
            <a:endParaRPr>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Automates code deployment and testing to reduce manual errors.</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Speeds delivery of new features while maintaining security.</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Maintains robust, compliant systems with continuous monitoring.</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a:latin typeface="Inter"/>
                <a:ea typeface="Inter"/>
                <a:cs typeface="Inter"/>
                <a:sym typeface="Inter"/>
              </a:rPr>
              <a:t>Supports secure data handling and reliable backups.</a:t>
            </a:r>
            <a:endParaRPr>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7"/>
        <p:cNvGrpSpPr/>
        <p:nvPr/>
      </p:nvGrpSpPr>
      <p:grpSpPr>
        <a:xfrm>
          <a:off x="0" y="0"/>
          <a:ext cx="0" cy="0"/>
          <a:chOff x="0" y="0"/>
          <a:chExt cx="0" cy="0"/>
        </a:xfrm>
      </p:grpSpPr>
      <p:sp>
        <p:nvSpPr>
          <p:cNvPr id="918" name="Google Shape;918;p12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20"/>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HCD + </a:t>
            </a:r>
            <a:r>
              <a:rPr kumimoji="0" lang="en-US" sz="2250" b="1" i="0" u="none" strike="noStrike" kern="0" cap="none" spc="0" normalizeH="0" baseline="0" noProof="0" err="1">
                <a:ln>
                  <a:noFill/>
                </a:ln>
                <a:solidFill>
                  <a:srgbClr val="1F2328"/>
                </a:solidFill>
                <a:effectLst/>
                <a:highlight>
                  <a:srgbClr val="FFFFFF"/>
                </a:highlight>
                <a:uLnTx/>
                <a:uFillTx/>
                <a:latin typeface="Inter"/>
                <a:ea typeface="Inter"/>
                <a:cs typeface="Inter"/>
                <a:sym typeface="Inter"/>
              </a:rPr>
              <a:t>DevSecOps</a:t>
            </a: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 The power combo</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919" name="Google Shape;919;p120"/>
          <p:cNvSpPr/>
          <p:nvPr/>
        </p:nvSpPr>
        <p:spPr>
          <a:xfrm>
            <a:off x="609575" y="1404750"/>
            <a:ext cx="7636500" cy="1333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"Design is the compass, and </a:t>
            </a:r>
            <a:r>
              <a:rPr lang="en" err="1">
                <a:solidFill>
                  <a:srgbClr val="1B1B1B"/>
                </a:solidFill>
                <a:latin typeface="Inter" panose="02000503000000020004" pitchFamily="2" charset="0"/>
                <a:ea typeface="Nunito"/>
                <a:cs typeface="Nunito"/>
                <a:sym typeface="Nunito"/>
              </a:rPr>
              <a:t>DevSecOps</a:t>
            </a:r>
            <a:r>
              <a:rPr lang="en">
                <a:solidFill>
                  <a:srgbClr val="1B1B1B"/>
                </a:solidFill>
                <a:latin typeface="Inter" panose="02000503000000020004" pitchFamily="2" charset="0"/>
                <a:ea typeface="Nunito"/>
                <a:cs typeface="Nunito"/>
                <a:sym typeface="Nunito"/>
              </a:rPr>
              <a:t> is the engine."</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Combined approach supports user value + technical reliability.</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Promotes shared responsibility across teams.</a:t>
            </a:r>
            <a:endParaRPr>
              <a:solidFill>
                <a:srgbClr val="1B1B1B"/>
              </a:solidFill>
              <a:latin typeface="Inter" panose="02000503000000020004" pitchFamily="2" charset="0"/>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1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2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Create a Sprint Backlog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927" name="Google Shape;927;p121"/>
          <p:cNvSpPr/>
          <p:nvPr/>
        </p:nvSpPr>
        <p:spPr>
          <a:xfrm>
            <a:off x="609575" y="1404750"/>
            <a:ext cx="5367600" cy="180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a:solidFill>
                  <a:schemeClr val="dk1"/>
                </a:solidFill>
                <a:latin typeface="Inter"/>
                <a:ea typeface="Inter"/>
                <a:cs typeface="Inter"/>
                <a:sym typeface="Inter"/>
              </a:rPr>
              <a:t>Using a fictional case study (e.g., a federal agency project) to create a sample sprint backlog, breaking it into user stories. </a:t>
            </a:r>
            <a:endParaRPr>
              <a:solidFill>
                <a:schemeClr val="dk1"/>
              </a:solidFill>
              <a:latin typeface="Inter"/>
              <a:ea typeface="Inter"/>
              <a:cs typeface="Inter"/>
              <a:sym typeface="Inter"/>
            </a:endParaRPr>
          </a:p>
          <a:p>
            <a:pPr marL="0" lvl="0" indent="0" algn="l" rtl="0">
              <a:lnSpc>
                <a:spcPct val="115000"/>
              </a:lnSpc>
              <a:spcBef>
                <a:spcPts val="0"/>
              </a:spcBef>
              <a:spcAft>
                <a:spcPts val="0"/>
              </a:spcAft>
              <a:buNone/>
            </a:pPr>
            <a:endParaRPr>
              <a:solidFill>
                <a:schemeClr val="dk1"/>
              </a:solidFill>
              <a:latin typeface="Inter"/>
              <a:ea typeface="Inter"/>
              <a:cs typeface="Inter"/>
              <a:sym typeface="Inter"/>
            </a:endParaRPr>
          </a:p>
          <a:p>
            <a:pPr marL="0" lvl="0" indent="0" algn="l" rtl="0">
              <a:lnSpc>
                <a:spcPct val="115000"/>
              </a:lnSpc>
              <a:spcBef>
                <a:spcPts val="0"/>
              </a:spcBef>
              <a:spcAft>
                <a:spcPts val="0"/>
              </a:spcAft>
              <a:buNone/>
            </a:pPr>
            <a:r>
              <a:rPr lang="en">
                <a:solidFill>
                  <a:schemeClr val="dk1"/>
                </a:solidFill>
                <a:latin typeface="Inter"/>
                <a:ea typeface="Inter"/>
                <a:cs typeface="Inter"/>
                <a:sym typeface="Inter"/>
              </a:rPr>
              <a:t>Participants will work in groups to prioritize tasks and plan the sprint.</a:t>
            </a:r>
            <a:r>
              <a:rPr lang="en" b="1">
                <a:solidFill>
                  <a:srgbClr val="1B1B1B"/>
                </a:solidFill>
                <a:latin typeface="Inter"/>
                <a:ea typeface="Inter"/>
                <a:cs typeface="Inter"/>
                <a:sym typeface="Inter"/>
              </a:rPr>
              <a:t> </a:t>
            </a:r>
            <a:endParaRPr>
              <a:solidFill>
                <a:srgbClr val="1B1B1B"/>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929" name="Google Shape;929;p121"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4"/>
        <p:cNvGrpSpPr/>
        <p:nvPr/>
      </p:nvGrpSpPr>
      <p:grpSpPr>
        <a:xfrm>
          <a:off x="0" y="0"/>
          <a:ext cx="0" cy="0"/>
          <a:chOff x="0" y="0"/>
          <a:chExt cx="0" cy="0"/>
        </a:xfrm>
      </p:grpSpPr>
      <p:sp>
        <p:nvSpPr>
          <p:cNvPr id="935" name="Google Shape;935;p12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Delivery Providers: Sources of Supply</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0"/>
        <p:cNvGrpSpPr/>
        <p:nvPr/>
      </p:nvGrpSpPr>
      <p:grpSpPr>
        <a:xfrm>
          <a:off x="0" y="0"/>
          <a:ext cx="0" cy="0"/>
          <a:chOff x="0" y="0"/>
          <a:chExt cx="0" cy="0"/>
        </a:xfrm>
      </p:grpSpPr>
      <p:sp>
        <p:nvSpPr>
          <p:cNvPr id="941" name="Google Shape;941;p12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23"/>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The Government Ecosystem</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942" name="Google Shape;942;p123"/>
          <p:cNvSpPr/>
          <p:nvPr/>
        </p:nvSpPr>
        <p:spPr>
          <a:xfrm>
            <a:off x="609575" y="1404750"/>
            <a:ext cx="7636500" cy="2869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a:solidFill>
                  <a:srgbClr val="1B1B1B"/>
                </a:solidFill>
                <a:latin typeface="Inter" panose="02000503000000020004" pitchFamily="2" charset="0"/>
                <a:ea typeface="Nunito"/>
                <a:cs typeface="Nunito"/>
                <a:sym typeface="Nunito"/>
              </a:rPr>
              <a:t>Agencies now have in-house digital service teams (e.g., U.S. DOGE Service – USDS).</a:t>
            </a:r>
            <a:br>
              <a:rPr lang="en">
                <a:solidFill>
                  <a:srgbClr val="1B1B1B"/>
                </a:solidFill>
                <a:latin typeface="Inter" panose="02000503000000020004" pitchFamily="2" charset="0"/>
                <a:ea typeface="Nunito"/>
                <a:cs typeface="Nunito"/>
                <a:sym typeface="Nunito"/>
              </a:rPr>
            </a:b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a:solidFill>
                  <a:srgbClr val="1B1B1B"/>
                </a:solidFill>
                <a:latin typeface="Inter" panose="02000503000000020004" pitchFamily="2" charset="0"/>
                <a:ea typeface="Nunito"/>
                <a:cs typeface="Nunito"/>
                <a:sym typeface="Nunito"/>
              </a:rPr>
              <a:t>Teams vary in mission and structure but share goals:</a:t>
            </a:r>
            <a:endParaRPr>
              <a:solidFill>
                <a:srgbClr val="1B1B1B"/>
              </a:solidFill>
              <a:latin typeface="Inter" panose="02000503000000020004" pitchFamily="2" charset="0"/>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a:solidFill>
                  <a:srgbClr val="1B1B1B"/>
                </a:solidFill>
                <a:latin typeface="Inter" panose="02000503000000020004" pitchFamily="2" charset="0"/>
                <a:ea typeface="Nunito"/>
                <a:cs typeface="Nunito"/>
                <a:sym typeface="Nunito"/>
              </a:rPr>
              <a:t>Promote agile, iterative development</a:t>
            </a:r>
            <a:endParaRPr>
              <a:solidFill>
                <a:srgbClr val="1B1B1B"/>
              </a:solidFill>
              <a:latin typeface="Inter" panose="02000503000000020004" pitchFamily="2" charset="0"/>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a:solidFill>
                  <a:srgbClr val="1B1B1B"/>
                </a:solidFill>
                <a:latin typeface="Inter" panose="02000503000000020004" pitchFamily="2" charset="0"/>
                <a:ea typeface="Nunito"/>
                <a:cs typeface="Nunito"/>
                <a:sym typeface="Nunito"/>
              </a:rPr>
              <a:t>Apply human-centered design (HCD)</a:t>
            </a:r>
            <a:endParaRPr>
              <a:solidFill>
                <a:srgbClr val="1B1B1B"/>
              </a:solidFill>
              <a:latin typeface="Inter" panose="02000503000000020004" pitchFamily="2" charset="0"/>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a:solidFill>
                  <a:srgbClr val="1B1B1B"/>
                </a:solidFill>
                <a:latin typeface="Inter" panose="02000503000000020004" pitchFamily="2" charset="0"/>
                <a:ea typeface="Nunito"/>
                <a:cs typeface="Nunito"/>
                <a:sym typeface="Nunito"/>
              </a:rPr>
              <a:t>Improve procurement (e.g., modular contracting)</a:t>
            </a:r>
            <a:endParaRPr>
              <a:solidFill>
                <a:srgbClr val="1B1B1B"/>
              </a:solidFill>
              <a:latin typeface="Inter" panose="02000503000000020004" pitchFamily="2" charset="0"/>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a:solidFill>
                  <a:srgbClr val="1B1B1B"/>
                </a:solidFill>
                <a:latin typeface="Inter" panose="02000503000000020004" pitchFamily="2" charset="0"/>
                <a:ea typeface="Nunito"/>
                <a:cs typeface="Nunito"/>
                <a:sym typeface="Nunito"/>
              </a:rPr>
              <a:t>Support implementation and delivery</a:t>
            </a: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1200"/>
              </a:spcAft>
              <a:buNone/>
            </a:pPr>
            <a:endParaRPr sz="1350">
              <a:solidFill>
                <a:srgbClr val="1B1B1B"/>
              </a:solidFill>
              <a:latin typeface="Nunito"/>
              <a:ea typeface="Nunito"/>
              <a:cs typeface="Nunito"/>
              <a:sym typeface="Nuni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8"/>
        <p:cNvGrpSpPr/>
        <p:nvPr/>
      </p:nvGrpSpPr>
      <p:grpSpPr>
        <a:xfrm>
          <a:off x="0" y="0"/>
          <a:ext cx="0" cy="0"/>
          <a:chOff x="0" y="0"/>
          <a:chExt cx="0" cy="0"/>
        </a:xfrm>
      </p:grpSpPr>
      <p:sp>
        <p:nvSpPr>
          <p:cNvPr id="949" name="Google Shape;949;p1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24"/>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The Private Sector Landscape</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950" name="Google Shape;950;p124"/>
          <p:cNvSpPr/>
          <p:nvPr/>
        </p:nvSpPr>
        <p:spPr>
          <a:xfrm>
            <a:off x="609575" y="1404750"/>
            <a:ext cx="7636500" cy="3131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a:solidFill>
                  <a:srgbClr val="1B1B1B"/>
                </a:solidFill>
                <a:latin typeface="Inter" panose="02000503000000020004" pitchFamily="2" charset="0"/>
                <a:ea typeface="Nunito"/>
                <a:cs typeface="Nunito"/>
                <a:sym typeface="Nunito"/>
              </a:rPr>
              <a:t>Vendors provide critical expertise and capacity:</a:t>
            </a:r>
            <a:endParaRPr>
              <a:solidFill>
                <a:srgbClr val="1B1B1B"/>
              </a:solidFill>
              <a:latin typeface="Inter" panose="02000503000000020004" pitchFamily="2" charset="0"/>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a:solidFill>
                  <a:srgbClr val="1B1B1B"/>
                </a:solidFill>
                <a:latin typeface="Inter" panose="02000503000000020004" pitchFamily="2" charset="0"/>
                <a:ea typeface="Nunito"/>
                <a:cs typeface="Nunito"/>
                <a:sym typeface="Nunito"/>
              </a:rPr>
              <a:t>Large firms (IBM, Booz Allen)</a:t>
            </a:r>
            <a:endParaRPr>
              <a:solidFill>
                <a:srgbClr val="1B1B1B"/>
              </a:solidFill>
              <a:latin typeface="Inter" panose="02000503000000020004" pitchFamily="2" charset="0"/>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a:solidFill>
                  <a:srgbClr val="1B1B1B"/>
                </a:solidFill>
                <a:latin typeface="Inter" panose="02000503000000020004" pitchFamily="2" charset="0"/>
                <a:ea typeface="Nunito"/>
                <a:cs typeface="Nunito"/>
                <a:sym typeface="Nunito"/>
              </a:rPr>
              <a:t>Resellers &amp; value-add resellers</a:t>
            </a:r>
            <a:endParaRPr>
              <a:solidFill>
                <a:srgbClr val="1B1B1B"/>
              </a:solidFill>
              <a:latin typeface="Inter" panose="02000503000000020004" pitchFamily="2" charset="0"/>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a:solidFill>
                  <a:srgbClr val="1B1B1B"/>
                </a:solidFill>
                <a:latin typeface="Inter" panose="02000503000000020004" pitchFamily="2" charset="0"/>
                <a:ea typeface="Nunito"/>
                <a:cs typeface="Nunito"/>
                <a:sym typeface="Nunito"/>
              </a:rPr>
              <a:t>Non-traditional firms (startups, commercial tech)</a:t>
            </a:r>
            <a:endParaRPr>
              <a:solidFill>
                <a:srgbClr val="1B1B1B"/>
              </a:solidFill>
              <a:latin typeface="Inter" panose="02000503000000020004" pitchFamily="2" charset="0"/>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a:solidFill>
                  <a:srgbClr val="1B1B1B"/>
                </a:solidFill>
                <a:latin typeface="Inter" panose="02000503000000020004" pitchFamily="2" charset="0"/>
                <a:ea typeface="Nunito"/>
                <a:cs typeface="Nunito"/>
                <a:sym typeface="Nunito"/>
              </a:rPr>
              <a:t>Joint ventures and shared service providers</a:t>
            </a:r>
            <a:endParaRPr>
              <a:solidFill>
                <a:srgbClr val="1B1B1B"/>
              </a:solidFill>
              <a:latin typeface="Inter" panose="02000503000000020004" pitchFamily="2" charset="0"/>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a:solidFill>
                  <a:srgbClr val="1B1B1B"/>
                </a:solidFill>
                <a:latin typeface="Inter" panose="02000503000000020004" pitchFamily="2" charset="0"/>
                <a:ea typeface="Nunito"/>
                <a:cs typeface="Nunito"/>
                <a:sym typeface="Nunito"/>
              </a:rPr>
              <a:t>Public-private partnerships</a:t>
            </a:r>
            <a:br>
              <a:rPr lang="en">
                <a:solidFill>
                  <a:srgbClr val="1B1B1B"/>
                </a:solidFill>
                <a:latin typeface="Inter" panose="02000503000000020004" pitchFamily="2" charset="0"/>
                <a:ea typeface="Nunito"/>
                <a:cs typeface="Nunito"/>
                <a:sym typeface="Nunito"/>
              </a:rPr>
            </a:b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a:solidFill>
                  <a:srgbClr val="1B1B1B"/>
                </a:solidFill>
                <a:latin typeface="Inter" panose="02000503000000020004" pitchFamily="2" charset="0"/>
                <a:ea typeface="Nunito"/>
                <a:cs typeface="Nunito"/>
                <a:sym typeface="Nunito"/>
              </a:rPr>
              <a:t>External vendors complement internal teams.</a:t>
            </a: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1200"/>
              </a:spcAft>
              <a:buNone/>
            </a:pPr>
            <a:endParaRPr sz="1350">
              <a:solidFill>
                <a:srgbClr val="1B1B1B"/>
              </a:solidFill>
              <a:latin typeface="Nunito"/>
              <a:ea typeface="Nunito"/>
              <a:cs typeface="Nunito"/>
              <a:sym typeface="Nuni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6"/>
        <p:cNvGrpSpPr/>
        <p:nvPr/>
      </p:nvGrpSpPr>
      <p:grpSpPr>
        <a:xfrm>
          <a:off x="0" y="0"/>
          <a:ext cx="0" cy="0"/>
          <a:chOff x="0" y="0"/>
          <a:chExt cx="0" cy="0"/>
        </a:xfrm>
      </p:grpSpPr>
      <p:sp>
        <p:nvSpPr>
          <p:cNvPr id="957" name="Google Shape;957;p1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25"/>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The growing digital service supplier community</a:t>
            </a:r>
          </a:p>
        </p:txBody>
      </p:sp>
      <p:sp>
        <p:nvSpPr>
          <p:cNvPr id="958" name="Google Shape;958;p125"/>
          <p:cNvSpPr/>
          <p:nvPr/>
        </p:nvSpPr>
        <p:spPr>
          <a:xfrm>
            <a:off x="609575" y="1721224"/>
            <a:ext cx="7636500" cy="1016726"/>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Many companies now specialize in public-sector digital services.</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Digital Service Coalition (DSC) includes numerous active vendors.</a:t>
            </a: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1200"/>
              </a:spcAft>
              <a:buNone/>
            </a:pPr>
            <a:endParaRPr sz="1350">
              <a:solidFill>
                <a:srgbClr val="1B1B1B"/>
              </a:solidFill>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4"/>
        <p:cNvGrpSpPr/>
        <p:nvPr/>
      </p:nvGrpSpPr>
      <p:grpSpPr>
        <a:xfrm>
          <a:off x="0" y="0"/>
          <a:ext cx="0" cy="0"/>
          <a:chOff x="0" y="0"/>
          <a:chExt cx="0" cy="0"/>
        </a:xfrm>
      </p:grpSpPr>
      <p:sp>
        <p:nvSpPr>
          <p:cNvPr id="965" name="Google Shape;965;p12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26"/>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Choosing the Right Contract Vehicle</a:t>
            </a:r>
          </a:p>
        </p:txBody>
      </p:sp>
      <p:sp>
        <p:nvSpPr>
          <p:cNvPr id="966" name="Google Shape;966;p126"/>
          <p:cNvSpPr/>
          <p:nvPr/>
        </p:nvSpPr>
        <p:spPr>
          <a:xfrm>
            <a:off x="609575" y="1404750"/>
            <a:ext cx="7636500" cy="312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b="1">
                <a:solidFill>
                  <a:srgbClr val="1B1B1B"/>
                </a:solidFill>
                <a:latin typeface="Inter" panose="02000503000000020004" pitchFamily="2" charset="0"/>
                <a:ea typeface="Nunito"/>
                <a:cs typeface="Nunito"/>
                <a:sym typeface="Nunito"/>
              </a:rPr>
              <a:t>Contract Vehicles Overview</a:t>
            </a: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a:solidFill>
                  <a:srgbClr val="1B1B1B"/>
                </a:solidFill>
                <a:latin typeface="Inter" panose="02000503000000020004" pitchFamily="2" charset="0"/>
                <a:ea typeface="Nunito"/>
                <a:cs typeface="Nunito"/>
                <a:sym typeface="Nunito"/>
              </a:rPr>
              <a:t>Selecting the right vehicle impacts speed and flexibility.</a:t>
            </a: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a:solidFill>
                  <a:srgbClr val="1B1B1B"/>
                </a:solidFill>
                <a:latin typeface="Inter" panose="02000503000000020004" pitchFamily="2" charset="0"/>
                <a:ea typeface="Nunito"/>
                <a:cs typeface="Nunito"/>
                <a:sym typeface="Nunito"/>
              </a:rPr>
              <a:t>Common options:</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Open Market – Full competition via </a:t>
            </a:r>
            <a:r>
              <a:rPr lang="en" err="1">
                <a:solidFill>
                  <a:srgbClr val="1B1B1B"/>
                </a:solidFill>
                <a:latin typeface="Inter" panose="02000503000000020004" pitchFamily="2" charset="0"/>
                <a:ea typeface="Nunito"/>
                <a:cs typeface="Nunito"/>
                <a:sym typeface="Nunito"/>
              </a:rPr>
              <a:t>SAM.gov</a:t>
            </a:r>
            <a:r>
              <a:rPr lang="en">
                <a:solidFill>
                  <a:srgbClr val="1B1B1B"/>
                </a:solidFill>
                <a:latin typeface="Inter" panose="02000503000000020004" pitchFamily="2" charset="0"/>
                <a:ea typeface="Nunito"/>
                <a:cs typeface="Nunito"/>
                <a:sym typeface="Nunito"/>
              </a:rPr>
              <a:t> (RFPs, RFIs, RFQs)</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GWACs – Cross-agency contracts for complex IT (e.g., SEWP V, Alliant 2)</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GSA MAS – Broad vendor access with pre-negotiated terms</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Agency-Specific Vehicles – Tailored BPAs/IDIQs (e.g., VA SPRUCE, SEC BPA)</a:t>
            </a: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1200"/>
              </a:spcAft>
              <a:buNone/>
            </a:pPr>
            <a:r>
              <a:rPr lang="en" i="1">
                <a:solidFill>
                  <a:srgbClr val="1B1B1B"/>
                </a:solidFill>
                <a:latin typeface="Inter" panose="02000503000000020004" pitchFamily="2" charset="0"/>
                <a:ea typeface="Nunito"/>
                <a:cs typeface="Nunito"/>
                <a:sym typeface="Nunito"/>
              </a:rPr>
              <a:t>Agency-specific vehicles increasingly support Agile and HCD practices.</a:t>
            </a:r>
            <a:endParaRPr i="1">
              <a:solidFill>
                <a:srgbClr val="1B1B1B"/>
              </a:solidFill>
              <a:latin typeface="Inter" panose="02000503000000020004" pitchFamily="2" charset="0"/>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1"/>
        <p:cNvGrpSpPr/>
        <p:nvPr/>
      </p:nvGrpSpPr>
      <p:grpSpPr>
        <a:xfrm>
          <a:off x="0" y="0"/>
          <a:ext cx="0" cy="0"/>
          <a:chOff x="0" y="0"/>
          <a:chExt cx="0" cy="0"/>
        </a:xfrm>
      </p:grpSpPr>
      <p:sp>
        <p:nvSpPr>
          <p:cNvPr id="512" name="Google Shape;512;p70">
            <a:extLst>
              <a:ext uri="{C183D7F6-B498-43B3-948B-1728B52AA6E4}">
                <adec:decorative xmlns:adec="http://schemas.microsoft.com/office/drawing/2017/decorative" val="1"/>
              </a:ext>
            </a:extLst>
          </p:cNvPr>
          <p:cNvSpPr/>
          <p:nvPr/>
        </p:nvSpPr>
        <p:spPr>
          <a:xfrm>
            <a:off x="609600" y="609600"/>
            <a:ext cx="3381375"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800" b="1" i="0" u="none" strike="noStrike" kern="0" cap="none" spc="0" normalizeH="0" baseline="0" noProof="0">
                <a:ln>
                  <a:noFill/>
                </a:ln>
                <a:solidFill>
                  <a:schemeClr val="dk1"/>
                </a:solidFill>
                <a:effectLst/>
                <a:uLnTx/>
                <a:uFillTx/>
                <a:latin typeface="Calibri"/>
                <a:ea typeface="Calibri"/>
                <a:cs typeface="Calibri"/>
                <a:sym typeface="Calibri"/>
              </a:rPr>
              <a:t>Digital Service Wheel</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14" name="Google Shape;514;p70"/>
          <p:cNvSpPr txBox="1"/>
          <p:nvPr/>
        </p:nvSpPr>
        <p:spPr>
          <a:xfrm>
            <a:off x="5801150" y="2371650"/>
            <a:ext cx="209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Image placeholder</a:t>
            </a:r>
            <a:endParaRPr/>
          </a:p>
        </p:txBody>
      </p:sp>
      <p:pic>
        <p:nvPicPr>
          <p:cNvPr id="515" name="Google Shape;515;p70" descr="A diagram of digital services wheel with sections for who, what, where, why and how&#10;&#10;"/>
          <p:cNvPicPr preferRelativeResize="0"/>
          <p:nvPr/>
        </p:nvPicPr>
        <p:blipFill>
          <a:blip r:embed="rId3">
            <a:alphaModFix/>
          </a:blip>
          <a:stretch>
            <a:fillRect/>
          </a:stretch>
        </p:blipFill>
        <p:spPr>
          <a:xfrm>
            <a:off x="4346426" y="678748"/>
            <a:ext cx="4352749" cy="39600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2"/>
        <p:cNvGrpSpPr/>
        <p:nvPr/>
      </p:nvGrpSpPr>
      <p:grpSpPr>
        <a:xfrm>
          <a:off x="0" y="0"/>
          <a:ext cx="0" cy="0"/>
          <a:chOff x="0" y="0"/>
          <a:chExt cx="0" cy="0"/>
        </a:xfrm>
      </p:grpSpPr>
      <p:sp>
        <p:nvSpPr>
          <p:cNvPr id="973" name="Google Shape;973;p12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27"/>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Collaboration Models Between Agencies and Vendors</a:t>
            </a:r>
          </a:p>
        </p:txBody>
      </p:sp>
      <p:sp>
        <p:nvSpPr>
          <p:cNvPr id="974" name="Google Shape;974;p127"/>
          <p:cNvSpPr/>
          <p:nvPr/>
        </p:nvSpPr>
        <p:spPr>
          <a:xfrm>
            <a:off x="609575" y="1404750"/>
            <a:ext cx="7636500" cy="3235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b="1">
                <a:solidFill>
                  <a:srgbClr val="1B1B1B"/>
                </a:solidFill>
                <a:latin typeface="Inter" panose="02000503000000020004" pitchFamily="2" charset="0"/>
                <a:ea typeface="Nunito"/>
                <a:cs typeface="Nunito"/>
                <a:sym typeface="Nunito"/>
              </a:rPr>
              <a:t>Common Collaboration Models</a:t>
            </a:r>
            <a:endParaRPr b="1">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Staff Augmentation: Vendors fill specific skill gaps on federal teams</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Full Team Delivery: Vendors handle delivery independently</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Co-Delivery / Hybrid Teams: Integrated vendor-agency teams with shared roles</a:t>
            </a: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1200"/>
              </a:spcAft>
              <a:buNone/>
            </a:pPr>
            <a:r>
              <a:rPr lang="en" i="1">
                <a:solidFill>
                  <a:srgbClr val="1B1B1B"/>
                </a:solidFill>
                <a:latin typeface="Inter" panose="02000503000000020004" pitchFamily="2" charset="0"/>
                <a:ea typeface="Nunito"/>
                <a:cs typeface="Nunito"/>
                <a:sym typeface="Nunito"/>
              </a:rPr>
              <a:t>Choose based on budget, risk, and delivery needs</a:t>
            </a:r>
            <a:endParaRPr i="1">
              <a:solidFill>
                <a:srgbClr val="1B1B1B"/>
              </a:solidFill>
              <a:latin typeface="Inter" panose="02000503000000020004" pitchFamily="2" charset="0"/>
              <a:ea typeface="Nunito"/>
              <a:cs typeface="Nunito"/>
              <a:sym typeface="Nuni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0"/>
        <p:cNvGrpSpPr/>
        <p:nvPr/>
      </p:nvGrpSpPr>
      <p:grpSpPr>
        <a:xfrm>
          <a:off x="0" y="0"/>
          <a:ext cx="0" cy="0"/>
          <a:chOff x="0" y="0"/>
          <a:chExt cx="0" cy="0"/>
        </a:xfrm>
      </p:grpSpPr>
      <p:sp>
        <p:nvSpPr>
          <p:cNvPr id="981" name="Google Shape;981;p12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28"/>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Real examples of “Who does what”</a:t>
            </a:r>
          </a:p>
        </p:txBody>
      </p:sp>
      <p:sp>
        <p:nvSpPr>
          <p:cNvPr id="982" name="Google Shape;982;p128"/>
          <p:cNvSpPr/>
          <p:nvPr/>
        </p:nvSpPr>
        <p:spPr>
          <a:xfrm>
            <a:off x="609575" y="1404750"/>
            <a:ext cx="7636500" cy="3298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b="1">
                <a:solidFill>
                  <a:srgbClr val="1B1B1B"/>
                </a:solidFill>
                <a:latin typeface="Inter" panose="02000503000000020004" pitchFamily="2" charset="0"/>
                <a:ea typeface="Nunito"/>
                <a:cs typeface="Nunito"/>
                <a:sym typeface="Nunito"/>
              </a:rPr>
              <a:t>“Who Does What” in Practice</a:t>
            </a:r>
            <a:endParaRPr b="1">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endParaRPr>
              <a:solidFill>
                <a:srgbClr val="1B1B1B"/>
              </a:solidFill>
              <a:latin typeface="Inter" panose="02000503000000020004" pitchFamily="2" charset="0"/>
              <a:ea typeface="Nunito"/>
              <a:cs typeface="Nunito"/>
              <a:sym typeface="Nunito"/>
            </a:endParaRPr>
          </a:p>
          <a:p>
            <a:pPr lvl="0" algn="l" rtl="0">
              <a:lnSpc>
                <a:spcPct val="115000"/>
              </a:lnSpc>
              <a:spcBef>
                <a:spcPts val="1200"/>
              </a:spcBef>
              <a:spcAft>
                <a:spcPts val="0"/>
              </a:spcAft>
            </a:pPr>
            <a:r>
              <a:rPr lang="en" b="1">
                <a:solidFill>
                  <a:srgbClr val="1B1B1B"/>
                </a:solidFill>
                <a:latin typeface="Inter" panose="02000503000000020004" pitchFamily="2" charset="0"/>
                <a:ea typeface="Nunito"/>
                <a:cs typeface="Nunito"/>
                <a:sym typeface="Nunito"/>
              </a:rPr>
              <a:t>Example 1: </a:t>
            </a:r>
            <a:r>
              <a:rPr lang="en">
                <a:solidFill>
                  <a:srgbClr val="1B1B1B"/>
                </a:solidFill>
                <a:latin typeface="Inter" panose="02000503000000020004" pitchFamily="2" charset="0"/>
                <a:ea typeface="Nunito"/>
                <a:cs typeface="Nunito"/>
                <a:sym typeface="Nunito"/>
              </a:rPr>
              <a:t>Vendor conducts user research; agency owns backend</a:t>
            </a:r>
            <a:endParaRPr>
              <a:solidFill>
                <a:srgbClr val="1B1B1B"/>
              </a:solidFill>
              <a:latin typeface="Inter" panose="02000503000000020004" pitchFamily="2" charset="0"/>
              <a:ea typeface="Nunito"/>
              <a:cs typeface="Nunito"/>
              <a:sym typeface="Nunito"/>
            </a:endParaRPr>
          </a:p>
          <a:p>
            <a:pPr lvl="0" algn="l" rtl="0">
              <a:lnSpc>
                <a:spcPct val="115000"/>
              </a:lnSpc>
              <a:spcBef>
                <a:spcPts val="1200"/>
              </a:spcBef>
              <a:spcAft>
                <a:spcPts val="0"/>
              </a:spcAft>
            </a:pPr>
            <a:r>
              <a:rPr lang="en" b="1">
                <a:solidFill>
                  <a:srgbClr val="1B1B1B"/>
                </a:solidFill>
                <a:latin typeface="Inter" panose="02000503000000020004" pitchFamily="2" charset="0"/>
                <a:ea typeface="Nunito"/>
                <a:cs typeface="Nunito"/>
                <a:sym typeface="Nunito"/>
              </a:rPr>
              <a:t>Example 2:</a:t>
            </a:r>
            <a:r>
              <a:rPr lang="en">
                <a:solidFill>
                  <a:srgbClr val="1B1B1B"/>
                </a:solidFill>
                <a:latin typeface="Inter" panose="02000503000000020004" pitchFamily="2" charset="0"/>
                <a:ea typeface="Nunito"/>
                <a:cs typeface="Nunito"/>
                <a:sym typeface="Nunito"/>
              </a:rPr>
              <a:t> Large integrator runs </a:t>
            </a:r>
            <a:r>
              <a:rPr lang="en" err="1">
                <a:solidFill>
                  <a:srgbClr val="1B1B1B"/>
                </a:solidFill>
                <a:latin typeface="Inter" panose="02000503000000020004" pitchFamily="2" charset="0"/>
                <a:ea typeface="Nunito"/>
                <a:cs typeface="Nunito"/>
                <a:sym typeface="Nunito"/>
              </a:rPr>
              <a:t>DevSecOps</a:t>
            </a:r>
            <a:r>
              <a:rPr lang="en">
                <a:solidFill>
                  <a:srgbClr val="1B1B1B"/>
                </a:solidFill>
                <a:latin typeface="Inter" panose="02000503000000020004" pitchFamily="2" charset="0"/>
                <a:ea typeface="Nunito"/>
                <a:cs typeface="Nunito"/>
                <a:sym typeface="Nunito"/>
              </a:rPr>
              <a:t>; consultancy leads UX</a:t>
            </a:r>
            <a:endParaRPr>
              <a:solidFill>
                <a:srgbClr val="1B1B1B"/>
              </a:solidFill>
              <a:latin typeface="Inter" panose="02000503000000020004" pitchFamily="2" charset="0"/>
              <a:ea typeface="Nunito"/>
              <a:cs typeface="Nunito"/>
              <a:sym typeface="Nunito"/>
            </a:endParaRPr>
          </a:p>
          <a:p>
            <a:pPr lvl="0" algn="l" rtl="0">
              <a:lnSpc>
                <a:spcPct val="115000"/>
              </a:lnSpc>
              <a:spcBef>
                <a:spcPts val="1200"/>
              </a:spcBef>
              <a:spcAft>
                <a:spcPts val="0"/>
              </a:spcAft>
            </a:pPr>
            <a:r>
              <a:rPr lang="en" b="1">
                <a:solidFill>
                  <a:srgbClr val="1B1B1B"/>
                </a:solidFill>
                <a:latin typeface="Inter" panose="02000503000000020004" pitchFamily="2" charset="0"/>
                <a:ea typeface="Nunito"/>
                <a:cs typeface="Nunito"/>
                <a:sym typeface="Nunito"/>
              </a:rPr>
              <a:t>Example 3: </a:t>
            </a:r>
            <a:r>
              <a:rPr lang="en">
                <a:solidFill>
                  <a:srgbClr val="1B1B1B"/>
                </a:solidFill>
                <a:latin typeface="Inter" panose="02000503000000020004" pitchFamily="2" charset="0"/>
                <a:ea typeface="Nunito"/>
                <a:cs typeface="Nunito"/>
                <a:sym typeface="Nunito"/>
              </a:rPr>
              <a:t>Joint sprint planning between vendor and internal product team</a:t>
            </a:r>
            <a:endParaRPr>
              <a:solidFill>
                <a:srgbClr val="1B1B1B"/>
              </a:solidFill>
              <a:latin typeface="Inter" panose="02000503000000020004" pitchFamily="2" charset="0"/>
              <a:ea typeface="Nunito"/>
              <a:cs typeface="Nunito"/>
              <a:sym typeface="Nunito"/>
            </a:endParaRPr>
          </a:p>
          <a:p>
            <a:pPr lvl="0" algn="l" rtl="0">
              <a:lnSpc>
                <a:spcPct val="115000"/>
              </a:lnSpc>
              <a:spcBef>
                <a:spcPts val="1200"/>
              </a:spcBef>
              <a:spcAft>
                <a:spcPts val="0"/>
              </a:spcAft>
            </a:pPr>
            <a:endParaRPr>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1200"/>
              </a:spcAft>
              <a:buNone/>
            </a:pPr>
            <a:r>
              <a:rPr lang="en" i="1">
                <a:solidFill>
                  <a:srgbClr val="1B1B1B"/>
                </a:solidFill>
                <a:latin typeface="Inter" panose="02000503000000020004" pitchFamily="2" charset="0"/>
                <a:ea typeface="Nunito"/>
                <a:cs typeface="Nunito"/>
                <a:sym typeface="Nunito"/>
              </a:rPr>
              <a:t>Hybrid delivery depends on clear roles, communication, and shared goals</a:t>
            </a:r>
            <a:endParaRPr i="1">
              <a:solidFill>
                <a:srgbClr val="1B1B1B"/>
              </a:solidFill>
              <a:latin typeface="Inter" panose="02000503000000020004" pitchFamily="2" charset="0"/>
              <a:ea typeface="Nunito"/>
              <a:cs typeface="Nunito"/>
              <a:sym typeface="Nuni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29"/>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Services Tech Bootcamp</a:t>
            </a:r>
            <a:endParaRPr/>
          </a:p>
        </p:txBody>
      </p:sp>
      <p:sp>
        <p:nvSpPr>
          <p:cNvPr id="989" name="Google Shape;989;p129"/>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3</a:t>
            </a:r>
            <a:endParaRPr sz="4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4"/>
        <p:cNvGrpSpPr/>
        <p:nvPr/>
      </p:nvGrpSpPr>
      <p:grpSpPr>
        <a:xfrm>
          <a:off x="0" y="0"/>
          <a:ext cx="0" cy="0"/>
          <a:chOff x="0" y="0"/>
          <a:chExt cx="0" cy="0"/>
        </a:xfrm>
      </p:grpSpPr>
      <p:sp>
        <p:nvSpPr>
          <p:cNvPr id="995" name="Google Shape;995;p1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0"/>
          <p:cNvSpPr>
            <a:spLocks noGrp="1"/>
          </p:cNvSpPr>
          <p:nvPr>
            <p:ph type="title" idx="4294967295"/>
          </p:nvPr>
        </p:nvSpPr>
        <p:spPr>
          <a:xfrm>
            <a:off x="609600" y="609600"/>
            <a:ext cx="7341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Digital Service Tech Matters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996" name="Google Shape;996;p130"/>
          <p:cNvSpPr/>
          <p:nvPr/>
        </p:nvSpPr>
        <p:spPr>
          <a:xfrm>
            <a:off x="609575" y="1404750"/>
            <a:ext cx="7636500" cy="21990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Today’s acquisition professionals operate in a fast-changing digital environment.</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From cloud platforms to custom software, your work increasingly intersects with technology.</a:t>
            </a: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Understanding key digital concepts helps ensure that procurement supports secure, scalable, user-centered public services.</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2"/>
        <p:cNvGrpSpPr/>
        <p:nvPr/>
      </p:nvGrpSpPr>
      <p:grpSpPr>
        <a:xfrm>
          <a:off x="0" y="0"/>
          <a:ext cx="0" cy="0"/>
          <a:chOff x="0" y="0"/>
          <a:chExt cx="0" cy="0"/>
        </a:xfrm>
      </p:grpSpPr>
      <p:sp>
        <p:nvSpPr>
          <p:cNvPr id="1003" name="Google Shape;1003;p13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Five essential tech topics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graphicFrame>
        <p:nvGraphicFramePr>
          <p:cNvPr id="1005" name="Google Shape;1005;p131"/>
          <p:cNvGraphicFramePr/>
          <p:nvPr>
            <p:extLst>
              <p:ext uri="{D42A27DB-BD31-4B8C-83A1-F6EECF244321}">
                <p14:modId xmlns:p14="http://schemas.microsoft.com/office/powerpoint/2010/main" val="3554761772"/>
              </p:ext>
            </p:extLst>
          </p:nvPr>
        </p:nvGraphicFramePr>
        <p:xfrm>
          <a:off x="714875" y="1236688"/>
          <a:ext cx="7466450" cy="3814736"/>
        </p:xfrm>
        <a:graphic>
          <a:graphicData uri="http://schemas.openxmlformats.org/drawingml/2006/table">
            <a:tbl>
              <a:tblPr firstRow="1">
                <a:noFill/>
                <a:tableStyleId>{4E183244-34C4-44E1-9FE8-378F1BD488DC}</a:tableStyleId>
              </a:tblPr>
              <a:tblGrid>
                <a:gridCol w="2789075">
                  <a:extLst>
                    <a:ext uri="{9D8B030D-6E8A-4147-A177-3AD203B41FA5}">
                      <a16:colId xmlns:a16="http://schemas.microsoft.com/office/drawing/2014/main" val="20000"/>
                    </a:ext>
                  </a:extLst>
                </a:gridCol>
                <a:gridCol w="4677375">
                  <a:extLst>
                    <a:ext uri="{9D8B030D-6E8A-4147-A177-3AD203B41FA5}">
                      <a16:colId xmlns:a16="http://schemas.microsoft.com/office/drawing/2014/main" val="20001"/>
                    </a:ext>
                  </a:extLst>
                </a:gridCol>
              </a:tblGrid>
              <a:tr h="688228">
                <a:tc>
                  <a:txBody>
                    <a:bodyPr/>
                    <a:lstStyle/>
                    <a:p>
                      <a:pPr marL="0" lvl="0" indent="0" algn="l" rtl="0">
                        <a:spcBef>
                          <a:spcPts val="0"/>
                        </a:spcBef>
                        <a:spcAft>
                          <a:spcPts val="0"/>
                        </a:spcAft>
                        <a:buNone/>
                      </a:pPr>
                      <a:r>
                        <a:rPr lang="en-US" sz="1400" b="1">
                          <a:latin typeface="Inter"/>
                          <a:ea typeface="Inter"/>
                          <a:cs typeface="Inter"/>
                          <a:sym typeface="Inter"/>
                        </a:rPr>
                        <a:t>Topic</a:t>
                      </a:r>
                      <a:endParaRPr sz="140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US" sz="1400">
                          <a:latin typeface="Inter"/>
                          <a:ea typeface="Inter"/>
                          <a:cs typeface="Inter"/>
                          <a:sym typeface="Inter"/>
                        </a:rPr>
                        <a:t>Description</a:t>
                      </a:r>
                      <a:endParaRPr sz="1400">
                        <a:latin typeface="Inter"/>
                        <a:ea typeface="Inter"/>
                        <a:cs typeface="Inter"/>
                        <a:sym typeface="Inter"/>
                      </a:endParaRPr>
                    </a:p>
                  </a:txBody>
                  <a:tcPr marL="91425" marR="91425" marT="91425" marB="91425"/>
                </a:tc>
                <a:extLst>
                  <a:ext uri="{0D108BD9-81ED-4DB2-BD59-A6C34878D82A}">
                    <a16:rowId xmlns:a16="http://schemas.microsoft.com/office/drawing/2014/main" val="3915783322"/>
                  </a:ext>
                </a:extLst>
              </a:tr>
              <a:tr h="688228">
                <a:tc>
                  <a:txBody>
                    <a:bodyPr/>
                    <a:lstStyle/>
                    <a:p>
                      <a:pPr marL="0" lvl="0" indent="0" algn="l" rtl="0">
                        <a:spcBef>
                          <a:spcPts val="0"/>
                        </a:spcBef>
                        <a:spcAft>
                          <a:spcPts val="0"/>
                        </a:spcAft>
                        <a:buNone/>
                      </a:pPr>
                      <a:r>
                        <a:rPr lang="en" sz="1400" b="1">
                          <a:latin typeface="Inter"/>
                          <a:ea typeface="Inter"/>
                          <a:cs typeface="Inter"/>
                          <a:sym typeface="Inter"/>
                        </a:rPr>
                        <a:t>Data</a:t>
                      </a:r>
                      <a:endParaRPr sz="140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400">
                          <a:latin typeface="Inter"/>
                          <a:ea typeface="Inter"/>
                          <a:cs typeface="Inter"/>
                          <a:sym typeface="Inter"/>
                        </a:rPr>
                        <a:t>Enables insight, impact measurement, and improved operations</a:t>
                      </a:r>
                      <a:endParaRPr sz="1400">
                        <a:latin typeface="Inter"/>
                        <a:ea typeface="Inter"/>
                        <a:cs typeface="Inter"/>
                        <a:sym typeface="Inter"/>
                      </a:endParaRPr>
                    </a:p>
                  </a:txBody>
                  <a:tcPr marL="91425" marR="91425" marT="91425" marB="91425"/>
                </a:tc>
                <a:extLst>
                  <a:ext uri="{0D108BD9-81ED-4DB2-BD59-A6C34878D82A}">
                    <a16:rowId xmlns:a16="http://schemas.microsoft.com/office/drawing/2014/main" val="10000"/>
                  </a:ext>
                </a:extLst>
              </a:tr>
              <a:tr h="547167">
                <a:tc>
                  <a:txBody>
                    <a:bodyPr/>
                    <a:lstStyle/>
                    <a:p>
                      <a:pPr marL="0" lvl="0" indent="0" algn="l" rtl="0">
                        <a:spcBef>
                          <a:spcPts val="0"/>
                        </a:spcBef>
                        <a:spcAft>
                          <a:spcPts val="0"/>
                        </a:spcAft>
                        <a:buNone/>
                      </a:pPr>
                      <a:r>
                        <a:rPr lang="en" sz="1400" b="1">
                          <a:latin typeface="Inter"/>
                          <a:ea typeface="Inter"/>
                          <a:cs typeface="Inter"/>
                          <a:sym typeface="Inter"/>
                        </a:rPr>
                        <a:t>Software</a:t>
                      </a:r>
                      <a:endParaRPr sz="140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400">
                          <a:latin typeface="Inter"/>
                          <a:ea typeface="Inter"/>
                          <a:cs typeface="Inter"/>
                          <a:sym typeface="Inter"/>
                        </a:rPr>
                        <a:t>Powers agency workflows; must be licensed and maintained</a:t>
                      </a:r>
                      <a:endParaRPr sz="1400">
                        <a:latin typeface="Inter"/>
                        <a:ea typeface="Inter"/>
                        <a:cs typeface="Inter"/>
                        <a:sym typeface="Inter"/>
                      </a:endParaRPr>
                    </a:p>
                  </a:txBody>
                  <a:tcPr marL="91425" marR="91425" marT="91425" marB="91425"/>
                </a:tc>
                <a:extLst>
                  <a:ext uri="{0D108BD9-81ED-4DB2-BD59-A6C34878D82A}">
                    <a16:rowId xmlns:a16="http://schemas.microsoft.com/office/drawing/2014/main" val="10001"/>
                  </a:ext>
                </a:extLst>
              </a:tr>
              <a:tr h="547167">
                <a:tc>
                  <a:txBody>
                    <a:bodyPr/>
                    <a:lstStyle/>
                    <a:p>
                      <a:pPr marL="0" lvl="0" indent="0" algn="l" rtl="0">
                        <a:spcBef>
                          <a:spcPts val="0"/>
                        </a:spcBef>
                        <a:spcAft>
                          <a:spcPts val="0"/>
                        </a:spcAft>
                        <a:buNone/>
                      </a:pPr>
                      <a:r>
                        <a:rPr lang="en" sz="1400" b="1">
                          <a:latin typeface="Inter"/>
                          <a:ea typeface="Inter"/>
                          <a:cs typeface="Inter"/>
                          <a:sym typeface="Inter"/>
                        </a:rPr>
                        <a:t>Cloud</a:t>
                      </a:r>
                      <a:endParaRPr sz="140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400">
                          <a:latin typeface="Inter"/>
                          <a:ea typeface="Inter"/>
                          <a:cs typeface="Inter"/>
                          <a:sym typeface="Inter"/>
                        </a:rPr>
                        <a:t>Flexible computing services; requires adaptive contract structures</a:t>
                      </a:r>
                      <a:endParaRPr sz="1400">
                        <a:latin typeface="Inter"/>
                        <a:ea typeface="Inter"/>
                        <a:cs typeface="Inter"/>
                        <a:sym typeface="Inter"/>
                      </a:endParaRPr>
                    </a:p>
                  </a:txBody>
                  <a:tcPr marL="91425" marR="91425" marT="91425" marB="91425"/>
                </a:tc>
                <a:extLst>
                  <a:ext uri="{0D108BD9-81ED-4DB2-BD59-A6C34878D82A}">
                    <a16:rowId xmlns:a16="http://schemas.microsoft.com/office/drawing/2014/main" val="10002"/>
                  </a:ext>
                </a:extLst>
              </a:tr>
              <a:tr h="547167">
                <a:tc>
                  <a:txBody>
                    <a:bodyPr/>
                    <a:lstStyle/>
                    <a:p>
                      <a:pPr marL="0" lvl="0" indent="0" algn="l" rtl="0">
                        <a:spcBef>
                          <a:spcPts val="0"/>
                        </a:spcBef>
                        <a:spcAft>
                          <a:spcPts val="0"/>
                        </a:spcAft>
                        <a:buNone/>
                      </a:pPr>
                      <a:r>
                        <a:rPr lang="en" sz="1400" b="1">
                          <a:latin typeface="Inter"/>
                          <a:ea typeface="Inter"/>
                          <a:cs typeface="Inter"/>
                          <a:sym typeface="Inter"/>
                        </a:rPr>
                        <a:t>Artificial Intelligence (AI)</a:t>
                      </a:r>
                      <a:endParaRPr sz="140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400">
                          <a:latin typeface="Inter"/>
                          <a:ea typeface="Inter"/>
                          <a:cs typeface="Inter"/>
                          <a:sym typeface="Inter"/>
                        </a:rPr>
                        <a:t>Supports smarter decision-making; needs ethical and secure sourcing</a:t>
                      </a:r>
                      <a:endParaRPr sz="1400">
                        <a:latin typeface="Inter"/>
                        <a:ea typeface="Inter"/>
                        <a:cs typeface="Inter"/>
                        <a:sym typeface="Inter"/>
                      </a:endParaRPr>
                    </a:p>
                  </a:txBody>
                  <a:tcPr marL="91425" marR="91425" marT="91425" marB="91425"/>
                </a:tc>
                <a:extLst>
                  <a:ext uri="{0D108BD9-81ED-4DB2-BD59-A6C34878D82A}">
                    <a16:rowId xmlns:a16="http://schemas.microsoft.com/office/drawing/2014/main" val="10003"/>
                  </a:ext>
                </a:extLst>
              </a:tr>
              <a:tr h="547167">
                <a:tc>
                  <a:txBody>
                    <a:bodyPr/>
                    <a:lstStyle/>
                    <a:p>
                      <a:pPr marL="0" lvl="0" indent="0" algn="l" rtl="0">
                        <a:spcBef>
                          <a:spcPts val="0"/>
                        </a:spcBef>
                        <a:spcAft>
                          <a:spcPts val="0"/>
                        </a:spcAft>
                        <a:buNone/>
                      </a:pPr>
                      <a:r>
                        <a:rPr lang="en" sz="1400" b="1">
                          <a:latin typeface="Inter"/>
                          <a:ea typeface="Inter"/>
                          <a:cs typeface="Inter"/>
                          <a:sym typeface="Inter"/>
                        </a:rPr>
                        <a:t>Cybersecurity</a:t>
                      </a:r>
                      <a:endParaRPr sz="140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400">
                          <a:latin typeface="Inter"/>
                          <a:ea typeface="Inter"/>
                          <a:cs typeface="Inter"/>
                          <a:sym typeface="Inter"/>
                        </a:rPr>
                        <a:t>Safeguards systems and data; must be built into every contract</a:t>
                      </a:r>
                      <a:endParaRPr sz="1400">
                        <a:latin typeface="Inter"/>
                        <a:ea typeface="Inter"/>
                        <a:cs typeface="Inter"/>
                        <a:sym typeface="Inte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0"/>
        <p:cNvGrpSpPr/>
        <p:nvPr/>
      </p:nvGrpSpPr>
      <p:grpSpPr>
        <a:xfrm>
          <a:off x="0" y="0"/>
          <a:ext cx="0" cy="0"/>
          <a:chOff x="0" y="0"/>
          <a:chExt cx="0" cy="0"/>
        </a:xfrm>
      </p:grpSpPr>
      <p:sp>
        <p:nvSpPr>
          <p:cNvPr id="1011" name="Google Shape;1011;p13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Data</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6"/>
        <p:cNvGrpSpPr/>
        <p:nvPr/>
      </p:nvGrpSpPr>
      <p:grpSpPr>
        <a:xfrm>
          <a:off x="0" y="0"/>
          <a:ext cx="0" cy="0"/>
          <a:chOff x="0" y="0"/>
          <a:chExt cx="0" cy="0"/>
        </a:xfrm>
      </p:grpSpPr>
      <p:sp>
        <p:nvSpPr>
          <p:cNvPr id="1017" name="Google Shape;1017;p13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18" name="Google Shape;1018;p13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Can anyone give an example of a type of data you use every day in your job?</a:t>
            </a:r>
            <a:endParaRPr>
              <a:latin typeface="Inter"/>
              <a:ea typeface="Inter"/>
              <a:cs typeface="Inter"/>
              <a:sym typeface="Inter"/>
            </a:endParaRPr>
          </a:p>
        </p:txBody>
      </p:sp>
      <p:pic>
        <p:nvPicPr>
          <p:cNvPr id="1020" name="Google Shape;1020;p133"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5"/>
        <p:cNvGrpSpPr/>
        <p:nvPr/>
      </p:nvGrpSpPr>
      <p:grpSpPr>
        <a:xfrm>
          <a:off x="0" y="0"/>
          <a:ext cx="0" cy="0"/>
          <a:chOff x="0" y="0"/>
          <a:chExt cx="0" cy="0"/>
        </a:xfrm>
      </p:grpSpPr>
      <p:sp>
        <p:nvSpPr>
          <p:cNvPr id="1026" name="Google Shape;1026;p13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4"/>
          <p:cNvSpPr>
            <a:spLocks noGrp="1"/>
          </p:cNvSpPr>
          <p:nvPr>
            <p:ph type="title" idx="4294967295"/>
          </p:nvPr>
        </p:nvSpPr>
        <p:spPr>
          <a:xfrm>
            <a:off x="609600" y="609600"/>
            <a:ext cx="5295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Data (and Why It Matters)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27" name="Google Shape;1027;p134"/>
          <p:cNvSpPr/>
          <p:nvPr/>
        </p:nvSpPr>
        <p:spPr>
          <a:xfrm>
            <a:off x="609575" y="1404750"/>
            <a:ext cx="7636500" cy="30777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Common government examples: contractor performance records, purchase histories, emails, budget logs.</a:t>
            </a:r>
          </a:p>
          <a:p>
            <a:pPr marL="142875" lvl="0" algn="l" rtl="0">
              <a:lnSpc>
                <a:spcPct val="136000"/>
              </a:lnSpc>
              <a:spcBef>
                <a:spcPts val="0"/>
              </a:spcBef>
              <a:spcAft>
                <a:spcPts val="0"/>
              </a:spcAft>
              <a:buClr>
                <a:schemeClr val="dk1"/>
              </a:buClr>
              <a:buSzPts val="1350"/>
            </a:pPr>
            <a:endParaRPr>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Three types of data:</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b="1">
                <a:solidFill>
                  <a:schemeClr val="dk1"/>
                </a:solidFill>
                <a:latin typeface="Inter"/>
                <a:ea typeface="Inter"/>
                <a:cs typeface="Inter"/>
                <a:sym typeface="Inter"/>
              </a:rPr>
              <a:t>Structured:</a:t>
            </a:r>
            <a:r>
              <a:rPr lang="en">
                <a:solidFill>
                  <a:schemeClr val="dk1"/>
                </a:solidFill>
                <a:latin typeface="Inter"/>
                <a:ea typeface="Inter"/>
                <a:cs typeface="Inter"/>
                <a:sym typeface="Inter"/>
              </a:rPr>
              <a:t> Spreadsheets, databases</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b="1">
                <a:solidFill>
                  <a:schemeClr val="dk1"/>
                </a:solidFill>
                <a:latin typeface="Inter"/>
                <a:ea typeface="Inter"/>
                <a:cs typeface="Inter"/>
                <a:sym typeface="Inter"/>
              </a:rPr>
              <a:t>Unstructured:</a:t>
            </a:r>
            <a:r>
              <a:rPr lang="en">
                <a:solidFill>
                  <a:schemeClr val="dk1"/>
                </a:solidFill>
                <a:latin typeface="Inter"/>
                <a:ea typeface="Inter"/>
                <a:cs typeface="Inter"/>
                <a:sym typeface="Inter"/>
              </a:rPr>
              <a:t> PDFs, emails, social media</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b="1">
                <a:solidFill>
                  <a:schemeClr val="dk1"/>
                </a:solidFill>
                <a:latin typeface="Inter"/>
                <a:ea typeface="Inter"/>
                <a:cs typeface="Inter"/>
                <a:sym typeface="Inter"/>
              </a:rPr>
              <a:t>Semi-structured:</a:t>
            </a:r>
            <a:r>
              <a:rPr lang="en">
                <a:solidFill>
                  <a:schemeClr val="dk1"/>
                </a:solidFill>
                <a:latin typeface="Inter"/>
                <a:ea typeface="Inter"/>
                <a:cs typeface="Inter"/>
                <a:sym typeface="Inter"/>
              </a:rPr>
              <a:t> Websites with tags</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3"/>
        <p:cNvGrpSpPr/>
        <p:nvPr/>
      </p:nvGrpSpPr>
      <p:grpSpPr>
        <a:xfrm>
          <a:off x="0" y="0"/>
          <a:ext cx="0" cy="0"/>
          <a:chOff x="0" y="0"/>
          <a:chExt cx="0" cy="0"/>
        </a:xfrm>
      </p:grpSpPr>
      <p:sp>
        <p:nvSpPr>
          <p:cNvPr id="1034" name="Google Shape;1034;p13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5"/>
          <p:cNvSpPr>
            <a:spLocks noGrp="1"/>
          </p:cNvSpPr>
          <p:nvPr>
            <p:ph type="title" idx="4294967295"/>
          </p:nvPr>
        </p:nvSpPr>
        <p:spPr>
          <a:xfrm>
            <a:off x="609600" y="609600"/>
            <a:ext cx="7062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Data Topics for Contracting Officers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35" name="Google Shape;1035;p135"/>
          <p:cNvSpPr/>
          <p:nvPr/>
        </p:nvSpPr>
        <p:spPr>
          <a:xfrm>
            <a:off x="609575" y="1404750"/>
            <a:ext cx="7636500" cy="2443351"/>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Data modernization: Upgrading infrastructure and practices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Data migration: Moving data across systems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Data analytics: Using data to drive decisions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Data lakes &amp; ETL: Managing massive, mixed-format data</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Data provenance: Tracking data’s origin and changes over time</a:t>
            </a:r>
            <a:endParaRPr sz="1350">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1"/>
        <p:cNvGrpSpPr/>
        <p:nvPr/>
      </p:nvGrpSpPr>
      <p:grpSpPr>
        <a:xfrm>
          <a:off x="0" y="0"/>
          <a:ext cx="0" cy="0"/>
          <a:chOff x="0" y="0"/>
          <a:chExt cx="0" cy="0"/>
        </a:xfrm>
      </p:grpSpPr>
      <p:sp>
        <p:nvSpPr>
          <p:cNvPr id="1042" name="Google Shape;1042;p13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6"/>
          <p:cNvSpPr>
            <a:spLocks noGrp="1"/>
          </p:cNvSpPr>
          <p:nvPr>
            <p:ph type="title" idx="4294967295"/>
          </p:nvPr>
        </p:nvSpPr>
        <p:spPr>
          <a:xfrm>
            <a:off x="609600" y="609600"/>
            <a:ext cx="7464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Open Data &amp; Data Privacy – What You Need to Know</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43" name="Google Shape;1043;p136"/>
          <p:cNvSpPr/>
          <p:nvPr/>
        </p:nvSpPr>
        <p:spPr>
          <a:xfrm>
            <a:off x="609575" y="1404750"/>
            <a:ext cx="7636500" cy="34485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Open Data:</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Freely accessible and reusable public info</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Promotes transparency, efficiency, and innovation</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COs must consider:</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Licensing and data rights</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Privacy risks from dataset combinations</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Publishing standards in contracts</a:t>
            </a: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Data Privacy:</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Legal responsibility to protect sensitive info (SSNs, contract data)</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COs ensure compliance with the Privacy Act and agency policies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Ask vendors about data handling and storage practices</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0"/>
        <p:cNvGrpSpPr/>
        <p:nvPr/>
      </p:nvGrpSpPr>
      <p:grpSpPr>
        <a:xfrm>
          <a:off x="0" y="0"/>
          <a:ext cx="0" cy="0"/>
          <a:chOff x="0" y="0"/>
          <a:chExt cx="0" cy="0"/>
        </a:xfrm>
      </p:grpSpPr>
      <p:sp>
        <p:nvSpPr>
          <p:cNvPr id="521" name="Google Shape;521;p7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1"/>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Then and </a:t>
            </a:r>
            <a:r>
              <a:rPr lang="en-US" sz="2250" b="1">
                <a:latin typeface="Inter"/>
                <a:ea typeface="Inter"/>
                <a:cs typeface="Inter"/>
                <a:sym typeface="Inter"/>
              </a:rPr>
              <a:t>N</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ow: </a:t>
            </a:r>
            <a:r>
              <a:rPr kumimoji="0" lang="en-US" sz="2250" b="1" i="0" u="none" strike="noStrike" kern="0" cap="none" spc="0" normalizeH="0" baseline="0" noProof="0" err="1">
                <a:ln>
                  <a:noFill/>
                </a:ln>
                <a:solidFill>
                  <a:srgbClr val="000000"/>
                </a:solidFill>
                <a:effectLst/>
                <a:uLnTx/>
                <a:uFillTx/>
                <a:latin typeface="Inter"/>
                <a:ea typeface="Inter"/>
                <a:cs typeface="Inter"/>
                <a:sym typeface="Inter"/>
              </a:rPr>
              <a:t>USCIS.gov</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 </a:t>
            </a:r>
            <a:r>
              <a:rPr lang="en-US" sz="2250" b="1">
                <a:latin typeface="Inter"/>
                <a:ea typeface="Inter"/>
                <a:cs typeface="Inter"/>
                <a:sym typeface="Inter"/>
              </a:rPr>
              <a:t>U</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se Case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22" name="Google Shape;522;p71"/>
          <p:cNvSpPr/>
          <p:nvPr/>
        </p:nvSpPr>
        <p:spPr>
          <a:xfrm>
            <a:off x="609575" y="1404750"/>
            <a:ext cx="4114800" cy="25464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Before: Long in-person paper-based process</a:t>
            </a:r>
            <a:endParaRPr>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Now: </a:t>
            </a:r>
            <a:r>
              <a:rPr lang="en" err="1">
                <a:latin typeface="Inter"/>
                <a:ea typeface="Inter"/>
                <a:cs typeface="Inter"/>
                <a:sym typeface="Inter"/>
              </a:rPr>
              <a:t>myUSCIS.gov</a:t>
            </a:r>
            <a:r>
              <a:rPr lang="en">
                <a:latin typeface="Inter"/>
                <a:ea typeface="Inter"/>
                <a:cs typeface="Inter"/>
                <a:sym typeface="Inter"/>
              </a:rPr>
              <a:t> – digital, self-guided, mobile-friendly</a:t>
            </a:r>
            <a:endParaRPr>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a:latin typeface="Inter"/>
                <a:ea typeface="Inter"/>
                <a:cs typeface="Inter"/>
                <a:sym typeface="Inter"/>
              </a:rPr>
              <a:t>Goals: Reduce burden, increase access, streamline backend processing</a:t>
            </a:r>
            <a:endParaRPr>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524" name="Google Shape;524;p71" descr="screenshot of My USCIS website on a mobile device"/>
          <p:cNvPicPr preferRelativeResize="0"/>
          <p:nvPr/>
        </p:nvPicPr>
        <p:blipFill>
          <a:blip r:embed="rId3">
            <a:alphaModFix/>
          </a:blip>
          <a:stretch>
            <a:fillRect/>
          </a:stretch>
        </p:blipFill>
        <p:spPr>
          <a:xfrm>
            <a:off x="6144325" y="734850"/>
            <a:ext cx="2373451" cy="3886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9"/>
        <p:cNvGrpSpPr/>
        <p:nvPr/>
      </p:nvGrpSpPr>
      <p:grpSpPr>
        <a:xfrm>
          <a:off x="0" y="0"/>
          <a:ext cx="0" cy="0"/>
          <a:chOff x="0" y="0"/>
          <a:chExt cx="0" cy="0"/>
        </a:xfrm>
      </p:grpSpPr>
      <p:sp>
        <p:nvSpPr>
          <p:cNvPr id="1050" name="Google Shape;1050;p13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51" name="Google Shape;1051;p137"/>
          <p:cNvSpPr/>
          <p:nvPr/>
        </p:nvSpPr>
        <p:spPr>
          <a:xfrm>
            <a:off x="544625" y="1383075"/>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What’s one question about data you could ask the next time you're reviewing a tech proposal?</a:t>
            </a:r>
            <a:endParaRPr>
              <a:latin typeface="Inter"/>
              <a:ea typeface="Inter"/>
              <a:cs typeface="Inter"/>
              <a:sym typeface="Inter"/>
            </a:endParaRPr>
          </a:p>
        </p:txBody>
      </p:sp>
      <p:pic>
        <p:nvPicPr>
          <p:cNvPr id="1053" name="Google Shape;1053;p13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8"/>
        <p:cNvGrpSpPr/>
        <p:nvPr/>
      </p:nvGrpSpPr>
      <p:grpSpPr>
        <a:xfrm>
          <a:off x="0" y="0"/>
          <a:ext cx="0" cy="0"/>
          <a:chOff x="0" y="0"/>
          <a:chExt cx="0" cy="0"/>
        </a:xfrm>
      </p:grpSpPr>
      <p:sp>
        <p:nvSpPr>
          <p:cNvPr id="1059" name="Google Shape;1059;p138"/>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Software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4"/>
        <p:cNvGrpSpPr/>
        <p:nvPr/>
      </p:nvGrpSpPr>
      <p:grpSpPr>
        <a:xfrm>
          <a:off x="0" y="0"/>
          <a:ext cx="0" cy="0"/>
          <a:chOff x="0" y="0"/>
          <a:chExt cx="0" cy="0"/>
        </a:xfrm>
      </p:grpSpPr>
      <p:sp>
        <p:nvSpPr>
          <p:cNvPr id="1065" name="Google Shape;1065;p1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9"/>
          <p:cNvSpPr>
            <a:spLocks noGrp="1"/>
          </p:cNvSpPr>
          <p:nvPr>
            <p:ph type="title" idx="4294967295"/>
          </p:nvPr>
        </p:nvSpPr>
        <p:spPr>
          <a:xfrm>
            <a:off x="609600" y="609600"/>
            <a:ext cx="7636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Understanding Modern Software and Development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66" name="Google Shape;1066;p139"/>
          <p:cNvSpPr/>
          <p:nvPr/>
        </p:nvSpPr>
        <p:spPr>
          <a:xfrm>
            <a:off x="609575" y="1404750"/>
            <a:ext cx="7636500" cy="34242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b="1">
                <a:solidFill>
                  <a:schemeClr val="dk1"/>
                </a:solidFill>
                <a:latin typeface="Inter"/>
                <a:ea typeface="Inter"/>
                <a:cs typeface="Inter"/>
                <a:sym typeface="Inter"/>
              </a:rPr>
              <a:t>What is software?</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Instructions, data, or programs that enable computers and digital systems to perform specific tasks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Includes source code (human-readable) and compiled code (machine-executable)</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CO note: Clarify source code vs. compiled access during procurement</a:t>
            </a: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How software is developed:</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Software Development Lifecycle (SDLC): waterfall vs. Agile</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Agile approaches: Scrum (sprints), Kanban (flow)</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Iteration + feedback loops = key to better software</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Example: </a:t>
            </a:r>
            <a:r>
              <a:rPr lang="en" err="1">
                <a:solidFill>
                  <a:schemeClr val="dk1"/>
                </a:solidFill>
                <a:latin typeface="Inter"/>
                <a:ea typeface="Inter"/>
                <a:cs typeface="Inter"/>
                <a:sym typeface="Inter"/>
              </a:rPr>
              <a:t>VA.gov</a:t>
            </a:r>
            <a:r>
              <a:rPr lang="en">
                <a:solidFill>
                  <a:schemeClr val="dk1"/>
                </a:solidFill>
                <a:latin typeface="Inter"/>
                <a:ea typeface="Inter"/>
                <a:cs typeface="Inter"/>
                <a:sym typeface="Inter"/>
              </a:rPr>
              <a:t> updates using Agile and open-source tools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None/>
            </a:pP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2"/>
        <p:cNvGrpSpPr/>
        <p:nvPr/>
      </p:nvGrpSpPr>
      <p:grpSpPr>
        <a:xfrm>
          <a:off x="0" y="0"/>
          <a:ext cx="0" cy="0"/>
          <a:chOff x="0" y="0"/>
          <a:chExt cx="0" cy="0"/>
        </a:xfrm>
      </p:grpSpPr>
      <p:sp>
        <p:nvSpPr>
          <p:cNvPr id="1073" name="Google Shape;1073;p14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0"/>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74" name="Google Shape;1074;p140"/>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What benefits and challenges might agile development methods present to contracting officers?</a:t>
            </a:r>
            <a:endParaRPr>
              <a:solidFill>
                <a:schemeClr val="dk1"/>
              </a:solidFill>
              <a:latin typeface="Inter"/>
              <a:ea typeface="Inter"/>
              <a:cs typeface="Inter"/>
              <a:sym typeface="Inter"/>
            </a:endParaRPr>
          </a:p>
        </p:txBody>
      </p:sp>
      <p:pic>
        <p:nvPicPr>
          <p:cNvPr id="1076" name="Google Shape;1076;p140"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1"/>
        <p:cNvGrpSpPr/>
        <p:nvPr/>
      </p:nvGrpSpPr>
      <p:grpSpPr>
        <a:xfrm>
          <a:off x="0" y="0"/>
          <a:ext cx="0" cy="0"/>
          <a:chOff x="0" y="0"/>
          <a:chExt cx="0" cy="0"/>
        </a:xfrm>
      </p:grpSpPr>
      <p:sp>
        <p:nvSpPr>
          <p:cNvPr id="1082" name="Google Shape;1082;p14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chemeClr val="dk1"/>
                </a:solidFill>
                <a:effectLst/>
                <a:uLnTx/>
                <a:uFillTx/>
                <a:latin typeface="Inter"/>
                <a:ea typeface="Inter"/>
                <a:cs typeface="Inter"/>
                <a:sym typeface="Inter"/>
              </a:rPr>
              <a:t>Software Supply Chain</a:t>
            </a:r>
            <a:endParaRPr kumimoji="0" lang="en-US" sz="2250" b="0" i="0" u="none" strike="noStrike" kern="0" cap="none" spc="0" normalizeH="0" baseline="0" noProof="0">
              <a:ln>
                <a:noFill/>
              </a:ln>
              <a:solidFill>
                <a:schemeClr val="dk1"/>
              </a:solidFill>
              <a:effectLst/>
              <a:uLnTx/>
              <a:uFillTx/>
              <a:latin typeface="Inter"/>
              <a:ea typeface="Inter"/>
              <a:cs typeface="Inter"/>
              <a:sym typeface="Inter"/>
            </a:endParaRPr>
          </a:p>
        </p:txBody>
      </p:sp>
      <p:sp>
        <p:nvSpPr>
          <p:cNvPr id="1083" name="Google Shape;1083;p141"/>
          <p:cNvSpPr/>
          <p:nvPr/>
        </p:nvSpPr>
        <p:spPr>
          <a:xfrm>
            <a:off x="609575" y="1404750"/>
            <a:ext cx="7636500" cy="16425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Developers reuse code (libraries, packages)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Risks: security, licensing, and maintenance</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SBOM = like a parts list to track and manage these components</a:t>
            </a:r>
            <a:endParaRPr>
              <a:latin typeface="Inter"/>
              <a:ea typeface="Inter"/>
              <a:cs typeface="Inter"/>
              <a:sym typeface="Inte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9"/>
        <p:cNvGrpSpPr/>
        <p:nvPr/>
      </p:nvGrpSpPr>
      <p:grpSpPr>
        <a:xfrm>
          <a:off x="0" y="0"/>
          <a:ext cx="0" cy="0"/>
          <a:chOff x="0" y="0"/>
          <a:chExt cx="0" cy="0"/>
        </a:xfrm>
      </p:grpSpPr>
      <p:sp>
        <p:nvSpPr>
          <p:cNvPr id="1090" name="Google Shape;1090;p14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2"/>
          <p:cNvSpPr>
            <a:spLocks noGrp="1"/>
          </p:cNvSpPr>
          <p:nvPr>
            <p:ph type="title" idx="4294967295"/>
          </p:nvPr>
        </p:nvSpPr>
        <p:spPr>
          <a:xfrm>
            <a:off x="609600" y="609600"/>
            <a:ext cx="7334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How Software Is Delivered and Updated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91" name="Google Shape;1091;p142"/>
          <p:cNvSpPr/>
          <p:nvPr/>
        </p:nvSpPr>
        <p:spPr>
          <a:xfrm>
            <a:off x="609575" y="1404750"/>
            <a:ext cx="7636500" cy="34647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b="1">
                <a:solidFill>
                  <a:schemeClr val="dk1"/>
                </a:solidFill>
                <a:latin typeface="Inter"/>
                <a:ea typeface="Inter"/>
                <a:cs typeface="Inter"/>
                <a:sym typeface="Inter"/>
              </a:rPr>
              <a:t>Delivery Models:</a:t>
            </a:r>
            <a:endParaRPr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ct val="70000"/>
              <a:buFont typeface="System Font Regular"/>
              <a:buChar char="⚫️"/>
            </a:pPr>
            <a:r>
              <a:rPr lang="en" b="1">
                <a:solidFill>
                  <a:schemeClr val="dk1"/>
                </a:solidFill>
                <a:latin typeface="Inter"/>
                <a:ea typeface="Inter"/>
                <a:cs typeface="Inter"/>
                <a:sym typeface="Inter"/>
              </a:rPr>
              <a:t>Local</a:t>
            </a:r>
            <a:r>
              <a:rPr lang="en">
                <a:solidFill>
                  <a:schemeClr val="dk1"/>
                </a:solidFill>
                <a:latin typeface="Inter"/>
                <a:ea typeface="Inter"/>
                <a:cs typeface="Inter"/>
                <a:sym typeface="Inter"/>
              </a:rPr>
              <a:t> (installed on device) – e.g., Excel</a:t>
            </a:r>
            <a:endParaRPr>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ct val="70000"/>
              <a:buFont typeface="System Font Regular"/>
              <a:buChar char="⚫️"/>
            </a:pPr>
            <a:r>
              <a:rPr lang="en" b="1">
                <a:solidFill>
                  <a:schemeClr val="dk1"/>
                </a:solidFill>
                <a:latin typeface="Inter"/>
                <a:ea typeface="Inter"/>
                <a:cs typeface="Inter"/>
                <a:sym typeface="Inter"/>
              </a:rPr>
              <a:t>On-premises</a:t>
            </a:r>
            <a:r>
              <a:rPr lang="en">
                <a:solidFill>
                  <a:schemeClr val="dk1"/>
                </a:solidFill>
                <a:latin typeface="Inter"/>
                <a:ea typeface="Inter"/>
                <a:cs typeface="Inter"/>
                <a:sym typeface="Inter"/>
              </a:rPr>
              <a:t> (hosted in gov’t data centers) – e.g., DOE systems</a:t>
            </a:r>
            <a:endParaRPr>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ct val="70000"/>
              <a:buFont typeface="System Font Regular"/>
              <a:buChar char="⚫️"/>
            </a:pPr>
            <a:r>
              <a:rPr lang="en" b="1">
                <a:solidFill>
                  <a:schemeClr val="dk1"/>
                </a:solidFill>
                <a:latin typeface="Inter"/>
                <a:ea typeface="Inter"/>
                <a:cs typeface="Inter"/>
                <a:sym typeface="Inter"/>
              </a:rPr>
              <a:t>Cloud-based</a:t>
            </a:r>
            <a:r>
              <a:rPr lang="en">
                <a:solidFill>
                  <a:schemeClr val="dk1"/>
                </a:solidFill>
                <a:latin typeface="Inter"/>
                <a:ea typeface="Inter"/>
                <a:cs typeface="Inter"/>
                <a:sym typeface="Inter"/>
              </a:rPr>
              <a:t> (SaaS, PaaS, IaaS) – scalable, vendor-hosted</a:t>
            </a:r>
            <a:endParaRPr>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ct val="70000"/>
              <a:buFont typeface="System Font Regular"/>
              <a:buChar char="⚫️"/>
            </a:pPr>
            <a:r>
              <a:rPr lang="en" b="1">
                <a:solidFill>
                  <a:schemeClr val="dk1"/>
                </a:solidFill>
                <a:latin typeface="Inter"/>
                <a:ea typeface="Inter"/>
                <a:cs typeface="Inter"/>
                <a:sym typeface="Inter"/>
              </a:rPr>
              <a:t>Apps</a:t>
            </a:r>
            <a:r>
              <a:rPr lang="en">
                <a:solidFill>
                  <a:schemeClr val="dk1"/>
                </a:solidFill>
                <a:latin typeface="Inter"/>
                <a:ea typeface="Inter"/>
                <a:cs typeface="Inter"/>
                <a:sym typeface="Inter"/>
              </a:rPr>
              <a:t> (via app stores) – often rely on cloud services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How software is updated:</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CI/CD pipelines = frequent, automated updates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Git/version control tracks changes and supports collaboration</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Testing (automated + human) ensures quality and accessibility</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Environments: dev → test → staging → production</a:t>
            </a: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Risk management tools: canary testing and feature flags</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7"/>
        <p:cNvGrpSpPr/>
        <p:nvPr/>
      </p:nvGrpSpPr>
      <p:grpSpPr>
        <a:xfrm>
          <a:off x="0" y="0"/>
          <a:ext cx="0" cy="0"/>
          <a:chOff x="0" y="0"/>
          <a:chExt cx="0" cy="0"/>
        </a:xfrm>
      </p:grpSpPr>
      <p:sp>
        <p:nvSpPr>
          <p:cNvPr id="1098" name="Google Shape;1098;p14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99" name="Google Shape;1099;p14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Why is continuous integration and continuous delivery (CI/CD) beneficial for government software deployments?</a:t>
            </a:r>
            <a:endParaRPr>
              <a:solidFill>
                <a:schemeClr val="dk1"/>
              </a:solidFill>
              <a:latin typeface="Inter"/>
              <a:ea typeface="Inter"/>
              <a:cs typeface="Inter"/>
              <a:sym typeface="Inter"/>
            </a:endParaRPr>
          </a:p>
        </p:txBody>
      </p:sp>
      <p:pic>
        <p:nvPicPr>
          <p:cNvPr id="1101" name="Google Shape;1101;p143"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6"/>
        <p:cNvGrpSpPr/>
        <p:nvPr/>
      </p:nvGrpSpPr>
      <p:grpSpPr>
        <a:xfrm>
          <a:off x="0" y="0"/>
          <a:ext cx="0" cy="0"/>
          <a:chOff x="0" y="0"/>
          <a:chExt cx="0" cy="0"/>
        </a:xfrm>
      </p:grpSpPr>
      <p:sp>
        <p:nvSpPr>
          <p:cNvPr id="1109" name="Google Shape;1109;p144"/>
          <p:cNvSpPr>
            <a:spLocks noGrp="1"/>
          </p:cNvSpPr>
          <p:nvPr>
            <p:ph type="title" idx="4294967295"/>
          </p:nvPr>
        </p:nvSpPr>
        <p:spPr>
          <a:xfrm>
            <a:off x="609600" y="609600"/>
            <a:ext cx="7165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Understanding the Software Supply Chain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08" name="Google Shape;1108;p144"/>
          <p:cNvSpPr/>
          <p:nvPr/>
        </p:nvSpPr>
        <p:spPr>
          <a:xfrm>
            <a:off x="609575" y="1295400"/>
            <a:ext cx="4923300" cy="3748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 b="1">
                <a:solidFill>
                  <a:schemeClr val="dk1"/>
                </a:solidFill>
                <a:latin typeface="Inter"/>
                <a:ea typeface="Inter"/>
                <a:cs typeface="Inter"/>
                <a:sym typeface="Inter"/>
              </a:rPr>
              <a:t>Modern software is assembled, not built from scratch</a:t>
            </a:r>
            <a:endParaRPr b="1">
              <a:solidFill>
                <a:schemeClr val="dk1"/>
              </a:solidFill>
              <a:latin typeface="Inter"/>
              <a:ea typeface="Inter"/>
              <a:cs typeface="Inter"/>
              <a:sym typeface="Inter"/>
            </a:endParaRPr>
          </a:p>
          <a:p>
            <a:pPr marL="457200" lvl="0" indent="-314325" algn="l" rtl="0">
              <a:lnSpc>
                <a:spcPct val="100000"/>
              </a:lnSpc>
              <a:spcBef>
                <a:spcPts val="120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Composed of open-source libraries, third-party tools, proprietary code, and APIs</a:t>
            </a: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Why this matters: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Untracked components can create </a:t>
            </a:r>
            <a:r>
              <a:rPr lang="en" b="1">
                <a:solidFill>
                  <a:schemeClr val="dk1"/>
                </a:solidFill>
                <a:latin typeface="Inter"/>
                <a:ea typeface="Inter"/>
                <a:cs typeface="Inter"/>
                <a:sym typeface="Inter"/>
              </a:rPr>
              <a:t>hidden security risks</a:t>
            </a:r>
            <a:r>
              <a:rPr lang="en">
                <a:solidFill>
                  <a:schemeClr val="dk1"/>
                </a:solidFill>
                <a:latin typeface="Inter"/>
                <a:ea typeface="Inter"/>
                <a:cs typeface="Inter"/>
                <a:sym typeface="Inter"/>
              </a:rPr>
              <a:t> or </a:t>
            </a:r>
            <a:r>
              <a:rPr lang="en" b="1">
                <a:solidFill>
                  <a:schemeClr val="dk1"/>
                </a:solidFill>
                <a:latin typeface="Inter"/>
                <a:ea typeface="Inter"/>
                <a:cs typeface="Inter"/>
                <a:sym typeface="Inter"/>
              </a:rPr>
              <a:t>licensing conflicts</a:t>
            </a:r>
            <a:endParaRPr b="1">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Key tool for risk management:</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b="1">
                <a:solidFill>
                  <a:schemeClr val="dk1"/>
                </a:solidFill>
                <a:latin typeface="Inter"/>
                <a:ea typeface="Inter"/>
                <a:cs typeface="Inter"/>
                <a:sym typeface="Inter"/>
              </a:rPr>
              <a:t>SBOM (Software Bill of Materials)</a:t>
            </a:r>
            <a:r>
              <a:rPr lang="en">
                <a:solidFill>
                  <a:schemeClr val="dk1"/>
                </a:solidFill>
                <a:latin typeface="Inter"/>
                <a:ea typeface="Inter"/>
                <a:cs typeface="Inter"/>
                <a:sym typeface="Inter"/>
              </a:rPr>
              <a:t> = a list of all components in the software</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Enables vulnerability tracking</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Increasingly required in federal procurement</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110" name="Google Shape;1110;p144">
            <a:extLst>
              <a:ext uri="{C183D7F6-B498-43B3-948B-1728B52AA6E4}">
                <adec:decorative xmlns:adec="http://schemas.microsoft.com/office/drawing/2017/decorative" val="1"/>
              </a:ext>
            </a:extLst>
          </p:cNvPr>
          <p:cNvSpPr/>
          <p:nvPr/>
        </p:nvSpPr>
        <p:spPr>
          <a:xfrm>
            <a:off x="5836825" y="3012525"/>
            <a:ext cx="3089100" cy="20292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endParaRPr/>
          </a:p>
        </p:txBody>
      </p:sp>
      <p:sp>
        <p:nvSpPr>
          <p:cNvPr id="1111" name="Google Shape;1111;p144"/>
          <p:cNvSpPr txBox="1"/>
          <p:nvPr/>
        </p:nvSpPr>
        <p:spPr>
          <a:xfrm>
            <a:off x="6022400" y="3175975"/>
            <a:ext cx="2796600" cy="17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latin typeface="Inter"/>
                <a:ea typeface="Inter"/>
                <a:cs typeface="Inter"/>
                <a:sym typeface="Inter"/>
              </a:rPr>
              <a:t>Key questions COs should ask:</a:t>
            </a:r>
            <a:endParaRPr>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Do you use SBOMs?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Do you monitor for vulnerabilities and apply patches?</a:t>
            </a:r>
            <a:endParaRPr sz="1600"/>
          </a:p>
        </p:txBody>
      </p:sp>
      <p:sp>
        <p:nvSpPr>
          <p:cNvPr id="1107" name="Google Shape;1107;p14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6"/>
        <p:cNvGrpSpPr/>
        <p:nvPr/>
      </p:nvGrpSpPr>
      <p:grpSpPr>
        <a:xfrm>
          <a:off x="0" y="0"/>
          <a:ext cx="0" cy="0"/>
          <a:chOff x="0" y="0"/>
          <a:chExt cx="0" cy="0"/>
        </a:xfrm>
      </p:grpSpPr>
      <p:sp>
        <p:nvSpPr>
          <p:cNvPr id="1117" name="Google Shape;1117;p14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18" name="Google Shape;1118;p14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What role does a Software Bill of Materials (SBOM) play in managing risk?</a:t>
            </a:r>
            <a:endParaRPr>
              <a:solidFill>
                <a:schemeClr val="dk1"/>
              </a:solidFill>
              <a:latin typeface="Inter"/>
              <a:ea typeface="Inter"/>
              <a:cs typeface="Inter"/>
              <a:sym typeface="Inter"/>
            </a:endParaRPr>
          </a:p>
        </p:txBody>
      </p:sp>
      <p:pic>
        <p:nvPicPr>
          <p:cNvPr id="1120" name="Google Shape;1120;p14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5"/>
        <p:cNvGrpSpPr/>
        <p:nvPr/>
      </p:nvGrpSpPr>
      <p:grpSpPr>
        <a:xfrm>
          <a:off x="0" y="0"/>
          <a:ext cx="0" cy="0"/>
          <a:chOff x="0" y="0"/>
          <a:chExt cx="0" cy="0"/>
        </a:xfrm>
      </p:grpSpPr>
      <p:sp>
        <p:nvSpPr>
          <p:cNvPr id="1126" name="Google Shape;1126;p146">
            <a:extLst>
              <a:ext uri="{C183D7F6-B498-43B3-948B-1728B52AA6E4}">
                <adec:decorative xmlns:adec="http://schemas.microsoft.com/office/drawing/2017/decorative" val="1"/>
              </a:ext>
            </a:extLst>
          </p:cNvPr>
          <p:cNvSpPr/>
          <p:nvPr/>
        </p:nvSpPr>
        <p:spPr>
          <a:xfrm>
            <a:off x="5836825" y="3012525"/>
            <a:ext cx="3089100" cy="20292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6"/>
          <p:cNvSpPr>
            <a:spLocks noGrp="1"/>
          </p:cNvSpPr>
          <p:nvPr>
            <p:ph type="title" idx="4294967295"/>
          </p:nvPr>
        </p:nvSpPr>
        <p:spPr>
          <a:xfrm>
            <a:off x="609600" y="609600"/>
            <a:ext cx="7782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Licensing, Vendor Lock-In, and Procurement Strategy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28" name="Google Shape;1128;p146"/>
          <p:cNvSpPr/>
          <p:nvPr/>
        </p:nvSpPr>
        <p:spPr>
          <a:xfrm>
            <a:off x="457175" y="1084575"/>
            <a:ext cx="7636500" cy="33909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b="1">
                <a:solidFill>
                  <a:schemeClr val="dk1"/>
                </a:solidFill>
                <a:latin typeface="Inter"/>
                <a:ea typeface="Inter"/>
                <a:cs typeface="Inter"/>
                <a:sym typeface="Inter"/>
              </a:rPr>
              <a:t>Types of software licenses: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b="1">
                <a:solidFill>
                  <a:schemeClr val="dk1"/>
                </a:solidFill>
                <a:latin typeface="Inter"/>
                <a:ea typeface="Inter"/>
                <a:cs typeface="Inter"/>
                <a:sym typeface="Inter"/>
              </a:rPr>
              <a:t>Proprietary:</a:t>
            </a:r>
            <a:r>
              <a:rPr lang="en">
                <a:solidFill>
                  <a:schemeClr val="dk1"/>
                </a:solidFill>
                <a:latin typeface="Inter"/>
                <a:ea typeface="Inter"/>
                <a:cs typeface="Inter"/>
                <a:sym typeface="Inter"/>
              </a:rPr>
              <a:t> Restricted access, higher vendor dependency</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b="1">
                <a:solidFill>
                  <a:schemeClr val="dk1"/>
                </a:solidFill>
                <a:latin typeface="Inter"/>
                <a:ea typeface="Inter"/>
                <a:cs typeface="Inter"/>
                <a:sym typeface="Inter"/>
              </a:rPr>
              <a:t>Open-source:</a:t>
            </a:r>
            <a:r>
              <a:rPr lang="en">
                <a:solidFill>
                  <a:schemeClr val="dk1"/>
                </a:solidFill>
                <a:latin typeface="Inter"/>
                <a:ea typeface="Inter"/>
                <a:cs typeface="Inter"/>
                <a:sym typeface="Inter"/>
              </a:rPr>
              <a:t> More flexible and customizable, but terms vary</a:t>
            </a: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Why licensing matters: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Affects </a:t>
            </a:r>
            <a:r>
              <a:rPr lang="en" b="1">
                <a:solidFill>
                  <a:schemeClr val="dk1"/>
                </a:solidFill>
                <a:latin typeface="Inter"/>
                <a:ea typeface="Inter"/>
                <a:cs typeface="Inter"/>
                <a:sym typeface="Inter"/>
              </a:rPr>
              <a:t>cost</a:t>
            </a:r>
            <a:r>
              <a:rPr lang="en">
                <a:solidFill>
                  <a:schemeClr val="dk1"/>
                </a:solidFill>
                <a:latin typeface="Inter"/>
                <a:ea typeface="Inter"/>
                <a:cs typeface="Inter"/>
                <a:sym typeface="Inter"/>
              </a:rPr>
              <a:t>, </a:t>
            </a:r>
            <a:r>
              <a:rPr lang="en" b="1">
                <a:solidFill>
                  <a:schemeClr val="dk1"/>
                </a:solidFill>
                <a:latin typeface="Inter"/>
                <a:ea typeface="Inter"/>
                <a:cs typeface="Inter"/>
                <a:sym typeface="Inter"/>
              </a:rPr>
              <a:t>compliance</a:t>
            </a:r>
            <a:r>
              <a:rPr lang="en">
                <a:solidFill>
                  <a:schemeClr val="dk1"/>
                </a:solidFill>
                <a:latin typeface="Inter"/>
                <a:ea typeface="Inter"/>
                <a:cs typeface="Inter"/>
                <a:sym typeface="Inter"/>
              </a:rPr>
              <a:t>, and </a:t>
            </a:r>
            <a:r>
              <a:rPr lang="en" b="1">
                <a:solidFill>
                  <a:schemeClr val="dk1"/>
                </a:solidFill>
                <a:latin typeface="Inter"/>
                <a:ea typeface="Inter"/>
                <a:cs typeface="Inter"/>
                <a:sym typeface="Inter"/>
              </a:rPr>
              <a:t>ability to modify or reuse software</a:t>
            </a:r>
            <a:endParaRPr b="1">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Poor license management = risk of contract violations</a:t>
            </a: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Vendor Lock-In Risks: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Proprietary formats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Limited data portability</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Lack of open standards</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130" name="Google Shape;1130;p146"/>
          <p:cNvSpPr txBox="1"/>
          <p:nvPr/>
        </p:nvSpPr>
        <p:spPr>
          <a:xfrm>
            <a:off x="5926050" y="3012525"/>
            <a:ext cx="3000000" cy="20728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Inter"/>
                <a:ea typeface="Inter"/>
                <a:cs typeface="Inter"/>
                <a:sym typeface="Inter"/>
              </a:rPr>
              <a:t>Key questions COs should ask:</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Can we export our data?</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Does the vendor use open standards?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solidFill>
                  <a:schemeClr val="dk1"/>
                </a:solidFill>
                <a:latin typeface="Inter"/>
                <a:ea typeface="Inter"/>
                <a:cs typeface="Inter"/>
                <a:sym typeface="Inter"/>
              </a:rPr>
              <a:t>Could another vendor maintain this system if needed?</a:t>
            </a:r>
            <a:endParaRPr>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9"/>
        <p:cNvGrpSpPr/>
        <p:nvPr/>
      </p:nvGrpSpPr>
      <p:grpSpPr>
        <a:xfrm>
          <a:off x="0" y="0"/>
          <a:ext cx="0" cy="0"/>
          <a:chOff x="0" y="0"/>
          <a:chExt cx="0" cy="0"/>
        </a:xfrm>
      </p:grpSpPr>
      <p:sp>
        <p:nvSpPr>
          <p:cNvPr id="530" name="Google Shape;530;p7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 5 </a:t>
            </a:r>
            <a:r>
              <a:rPr kumimoji="0" lang="en-US" sz="2250" b="1" i="0" u="none" strike="noStrike" kern="0" cap="none" spc="0" normalizeH="0" baseline="0" noProof="0" err="1">
                <a:ln>
                  <a:noFill/>
                </a:ln>
                <a:solidFill>
                  <a:srgbClr val="000000"/>
                </a:solidFill>
                <a:effectLst/>
                <a:uLnTx/>
                <a:uFillTx/>
                <a:latin typeface="Inter"/>
                <a:ea typeface="Inter"/>
                <a:cs typeface="Inter"/>
                <a:sym typeface="Inter"/>
              </a:rPr>
              <a:t>Ws</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 of </a:t>
            </a:r>
            <a:r>
              <a:rPr lang="en-US" sz="2250" b="1">
                <a:latin typeface="Inter"/>
                <a:ea typeface="Inter"/>
                <a:cs typeface="Inter"/>
                <a:sym typeface="Inter"/>
              </a:rPr>
              <a:t>D</a:t>
            </a:r>
            <a:r>
              <a:rPr kumimoji="0" lang="en-US" sz="2250" b="1" i="0" u="none" strike="noStrike" kern="0" cap="none" spc="0" normalizeH="0" baseline="0" noProof="0" err="1">
                <a:ln>
                  <a:noFill/>
                </a:ln>
                <a:solidFill>
                  <a:srgbClr val="000000"/>
                </a:solidFill>
                <a:effectLst/>
                <a:uLnTx/>
                <a:uFillTx/>
                <a:latin typeface="Inter"/>
                <a:ea typeface="Inter"/>
                <a:cs typeface="Inter"/>
                <a:sym typeface="Inter"/>
              </a:rPr>
              <a:t>igital</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 Services (USCIS Example)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31" name="Google Shape;531;p72"/>
          <p:cNvSpPr/>
          <p:nvPr/>
        </p:nvSpPr>
        <p:spPr>
          <a:xfrm>
            <a:off x="203200" y="1651000"/>
            <a:ext cx="8035700" cy="2055000"/>
          </a:xfrm>
          <a:prstGeom prst="rect">
            <a:avLst/>
          </a:prstGeom>
          <a:noFill/>
          <a:ln>
            <a:noFill/>
          </a:ln>
        </p:spPr>
        <p:txBody>
          <a:bodyPr spcFirstLastPara="1" wrap="square" lIns="91425" tIns="45700" rIns="91425" bIns="45700" anchor="t" anchorCtr="0">
            <a:noAutofit/>
          </a:bodyPr>
          <a:lstStyle/>
          <a:p>
            <a:pPr marL="885825" indent="-285750">
              <a:lnSpc>
                <a:spcPct val="150000"/>
              </a:lnSpc>
              <a:spcBef>
                <a:spcPts val="1200"/>
              </a:spcBef>
              <a:buClr>
                <a:srgbClr val="1B1B1B"/>
              </a:buClr>
              <a:buSzPct val="75000"/>
              <a:buFont typeface="System Font Regular"/>
              <a:buChar char="⚫️"/>
            </a:pPr>
            <a:r>
              <a:rPr lang="en">
                <a:solidFill>
                  <a:srgbClr val="1B1B1B"/>
                </a:solidFill>
                <a:latin typeface="Inter"/>
                <a:ea typeface="Inter"/>
                <a:cs typeface="Inter"/>
                <a:sym typeface="Inter"/>
              </a:rPr>
              <a:t>Who: Immigration applicants</a:t>
            </a:r>
            <a:endParaRPr>
              <a:solidFill>
                <a:srgbClr val="1B1B1B"/>
              </a:solidFill>
              <a:latin typeface="Inter"/>
              <a:ea typeface="Inter"/>
              <a:cs typeface="Inter"/>
              <a:sym typeface="Inter"/>
            </a:endParaRPr>
          </a:p>
          <a:p>
            <a:pPr marL="885825" lvl="1" indent="-285750" algn="l" rtl="0">
              <a:lnSpc>
                <a:spcPct val="150000"/>
              </a:lnSpc>
              <a:spcBef>
                <a:spcPts val="0"/>
              </a:spcBef>
              <a:spcAft>
                <a:spcPts val="0"/>
              </a:spcAft>
              <a:buClr>
                <a:srgbClr val="1B1B1B"/>
              </a:buClr>
              <a:buSzPct val="75000"/>
              <a:buFont typeface="System Font Regular"/>
              <a:buChar char="⚫️"/>
            </a:pPr>
            <a:r>
              <a:rPr lang="en">
                <a:solidFill>
                  <a:srgbClr val="1B1B1B"/>
                </a:solidFill>
                <a:latin typeface="Inter"/>
                <a:ea typeface="Inter"/>
                <a:cs typeface="Inter"/>
                <a:sym typeface="Inter"/>
              </a:rPr>
              <a:t>What: Online access to status</a:t>
            </a:r>
            <a:endParaRPr>
              <a:solidFill>
                <a:srgbClr val="1B1B1B"/>
              </a:solidFill>
              <a:latin typeface="Inter"/>
              <a:ea typeface="Inter"/>
              <a:cs typeface="Inter"/>
              <a:sym typeface="Inter"/>
            </a:endParaRPr>
          </a:p>
          <a:p>
            <a:pPr marL="885825" lvl="1" indent="-285750" algn="l" rtl="0">
              <a:lnSpc>
                <a:spcPct val="150000"/>
              </a:lnSpc>
              <a:spcBef>
                <a:spcPts val="0"/>
              </a:spcBef>
              <a:spcAft>
                <a:spcPts val="0"/>
              </a:spcAft>
              <a:buClr>
                <a:srgbClr val="1B1B1B"/>
              </a:buClr>
              <a:buSzPct val="75000"/>
              <a:buFont typeface="System Font Regular"/>
              <a:buChar char="⚫️"/>
            </a:pPr>
            <a:r>
              <a:rPr lang="en">
                <a:solidFill>
                  <a:srgbClr val="1B1B1B"/>
                </a:solidFill>
                <a:latin typeface="Inter"/>
                <a:ea typeface="Inter"/>
                <a:cs typeface="Inter"/>
                <a:sym typeface="Inter"/>
              </a:rPr>
              <a:t>Why: Improve efficiency</a:t>
            </a:r>
            <a:endParaRPr>
              <a:solidFill>
                <a:srgbClr val="1B1B1B"/>
              </a:solidFill>
              <a:latin typeface="Inter"/>
              <a:ea typeface="Inter"/>
              <a:cs typeface="Inter"/>
              <a:sym typeface="Inter"/>
            </a:endParaRPr>
          </a:p>
          <a:p>
            <a:pPr marL="885825" lvl="1" indent="-285750" algn="l" rtl="0">
              <a:lnSpc>
                <a:spcPct val="150000"/>
              </a:lnSpc>
              <a:spcBef>
                <a:spcPts val="0"/>
              </a:spcBef>
              <a:spcAft>
                <a:spcPts val="0"/>
              </a:spcAft>
              <a:buClr>
                <a:srgbClr val="1B1B1B"/>
              </a:buClr>
              <a:buSzPct val="75000"/>
              <a:buFont typeface="System Font Regular"/>
              <a:buChar char="⚫️"/>
            </a:pPr>
            <a:r>
              <a:rPr lang="en">
                <a:solidFill>
                  <a:srgbClr val="1B1B1B"/>
                </a:solidFill>
                <a:latin typeface="Inter"/>
                <a:ea typeface="Inter"/>
                <a:cs typeface="Inter"/>
                <a:sym typeface="Inter"/>
              </a:rPr>
              <a:t>Where: Web/mobile</a:t>
            </a:r>
            <a:endParaRPr>
              <a:solidFill>
                <a:srgbClr val="1B1B1B"/>
              </a:solidFill>
              <a:latin typeface="Inter"/>
              <a:ea typeface="Inter"/>
              <a:cs typeface="Inter"/>
              <a:sym typeface="Inter"/>
            </a:endParaRPr>
          </a:p>
          <a:p>
            <a:pPr marL="885825" lvl="1" indent="-285750" algn="l" rtl="0">
              <a:lnSpc>
                <a:spcPct val="150000"/>
              </a:lnSpc>
              <a:spcBef>
                <a:spcPts val="0"/>
              </a:spcBef>
              <a:spcAft>
                <a:spcPts val="0"/>
              </a:spcAft>
              <a:buClr>
                <a:srgbClr val="1B1B1B"/>
              </a:buClr>
              <a:buSzPct val="75000"/>
              <a:buFont typeface="System Font Regular"/>
              <a:buChar char="⚫️"/>
            </a:pPr>
            <a:r>
              <a:rPr lang="en">
                <a:solidFill>
                  <a:srgbClr val="1B1B1B"/>
                </a:solidFill>
                <a:latin typeface="Inter"/>
                <a:ea typeface="Inter"/>
                <a:cs typeface="Inter"/>
                <a:sym typeface="Inter"/>
              </a:rPr>
              <a:t>How: Iterative build and test with users</a:t>
            </a:r>
            <a:endParaRPr>
              <a:latin typeface="Inter"/>
              <a:ea typeface="Inter"/>
              <a:cs typeface="Inter"/>
              <a:sym typeface="Inte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5"/>
        <p:cNvGrpSpPr/>
        <p:nvPr/>
      </p:nvGrpSpPr>
      <p:grpSpPr>
        <a:xfrm>
          <a:off x="0" y="0"/>
          <a:ext cx="0" cy="0"/>
          <a:chOff x="0" y="0"/>
          <a:chExt cx="0" cy="0"/>
        </a:xfrm>
      </p:grpSpPr>
      <p:sp>
        <p:nvSpPr>
          <p:cNvPr id="1136" name="Google Shape;1136;p14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37" name="Google Shape;1137;p147"/>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What are the major tradeoffs between proprietary and open-source software from a procurement perspective?</a:t>
            </a:r>
            <a:endParaRPr>
              <a:solidFill>
                <a:schemeClr val="dk1"/>
              </a:solidFill>
              <a:latin typeface="Inter"/>
              <a:ea typeface="Inter"/>
              <a:cs typeface="Inter"/>
              <a:sym typeface="Inter"/>
            </a:endParaRPr>
          </a:p>
        </p:txBody>
      </p:sp>
      <p:pic>
        <p:nvPicPr>
          <p:cNvPr id="1139" name="Google Shape;1139;p14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4"/>
        <p:cNvGrpSpPr/>
        <p:nvPr/>
      </p:nvGrpSpPr>
      <p:grpSpPr>
        <a:xfrm>
          <a:off x="0" y="0"/>
          <a:ext cx="0" cy="0"/>
          <a:chOff x="0" y="0"/>
          <a:chExt cx="0" cy="0"/>
        </a:xfrm>
      </p:grpSpPr>
      <p:sp>
        <p:nvSpPr>
          <p:cNvPr id="1145" name="Google Shape;1145;p1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8"/>
          <p:cNvSpPr>
            <a:spLocks noGrp="1"/>
          </p:cNvSpPr>
          <p:nvPr>
            <p:ph type="title" idx="4294967295"/>
          </p:nvPr>
        </p:nvSpPr>
        <p:spPr>
          <a:xfrm>
            <a:off x="609600" y="609600"/>
            <a:ext cx="7406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Design Standards and Procurement Implications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46" name="Google Shape;1146;p148"/>
          <p:cNvSpPr/>
          <p:nvPr/>
        </p:nvSpPr>
        <p:spPr>
          <a:xfrm>
            <a:off x="609575" y="1404750"/>
            <a:ext cx="7636500" cy="34242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b="1">
                <a:solidFill>
                  <a:schemeClr val="dk1"/>
                </a:solidFill>
                <a:latin typeface="Inter"/>
                <a:ea typeface="Inter"/>
                <a:cs typeface="Inter"/>
                <a:sym typeface="Inter"/>
              </a:rPr>
              <a:t>Standards and policies: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21st Century IDEA Act</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U.S. Digital Services Playbook</a:t>
            </a: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Procurement considerations for COs: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Ask for user research and iterative design</a:t>
            </a: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Support </a:t>
            </a:r>
            <a:r>
              <a:rPr lang="en" b="1">
                <a:solidFill>
                  <a:schemeClr val="dk1"/>
                </a:solidFill>
                <a:latin typeface="Inter"/>
                <a:ea typeface="Inter"/>
                <a:cs typeface="Inter"/>
                <a:sym typeface="Inter"/>
              </a:rPr>
              <a:t>modular delivery</a:t>
            </a:r>
            <a:r>
              <a:rPr lang="en">
                <a:solidFill>
                  <a:schemeClr val="dk1"/>
                </a:solidFill>
                <a:latin typeface="Inter"/>
                <a:ea typeface="Inter"/>
                <a:cs typeface="Inter"/>
                <a:sym typeface="Inter"/>
              </a:rPr>
              <a:t> and </a:t>
            </a:r>
            <a:r>
              <a:rPr lang="en" b="1">
                <a:solidFill>
                  <a:schemeClr val="dk1"/>
                </a:solidFill>
                <a:latin typeface="Inter"/>
                <a:ea typeface="Inter"/>
                <a:cs typeface="Inter"/>
                <a:sym typeface="Inter"/>
              </a:rPr>
              <a:t>API-based architecture</a:t>
            </a: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Encourage systems that meet performance benchmarks (e.g., page load time, reliability)</a:t>
            </a: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Continuous Improvement:</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Use analytics + user feedback to evolve systems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Procurements should include monitoring and update cycles</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2"/>
        <p:cNvGrpSpPr/>
        <p:nvPr/>
      </p:nvGrpSpPr>
      <p:grpSpPr>
        <a:xfrm>
          <a:off x="0" y="0"/>
          <a:ext cx="0" cy="0"/>
          <a:chOff x="0" y="0"/>
          <a:chExt cx="0" cy="0"/>
        </a:xfrm>
      </p:grpSpPr>
      <p:sp>
        <p:nvSpPr>
          <p:cNvPr id="1153" name="Google Shape;1153;p14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9"/>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54" name="Google Shape;1154;p149"/>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You’ve been asked to create a new government digital service to help a specific user group (e.g., veterans seeking housing assistance, small businesses applying for permits, or students applying for federal aid).</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Your mission: In small groups, sketch out a high-level concept for the service and address the following:</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What is the core user need?</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What does the interface/wireframe look like?</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How will you ensure accessibility and iterative feedback?</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What procurement considerations or contract decisions will enable this?</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56" name="Google Shape;1156;p149"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1"/>
        <p:cNvGrpSpPr/>
        <p:nvPr/>
      </p:nvGrpSpPr>
      <p:grpSpPr>
        <a:xfrm>
          <a:off x="0" y="0"/>
          <a:ext cx="0" cy="0"/>
          <a:chOff x="0" y="0"/>
          <a:chExt cx="0" cy="0"/>
        </a:xfrm>
      </p:grpSpPr>
      <p:sp>
        <p:nvSpPr>
          <p:cNvPr id="1162" name="Google Shape;1162;p15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0"/>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63" name="Google Shape;1163;p150"/>
          <p:cNvSpPr/>
          <p:nvPr/>
        </p:nvSpPr>
        <p:spPr>
          <a:xfrm>
            <a:off x="609600" y="1323150"/>
            <a:ext cx="5621400" cy="24972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a:solidFill>
                  <a:schemeClr val="dk1"/>
                </a:solidFill>
                <a:latin typeface="Inter" panose="02000503000000020004" pitchFamily="2" charset="0"/>
                <a:ea typeface="Inter"/>
                <a:cs typeface="Inter"/>
                <a:sym typeface="Inter"/>
              </a:rPr>
              <a:t>Group roles:</a:t>
            </a:r>
            <a:endParaRPr>
              <a:solidFill>
                <a:schemeClr val="dk1"/>
              </a:solidFill>
              <a:latin typeface="Inter" panose="02000503000000020004" pitchFamily="2" charset="0"/>
              <a:ea typeface="Inter"/>
              <a:cs typeface="Inter"/>
              <a:sym typeface="Inter"/>
            </a:endParaRPr>
          </a:p>
          <a:p>
            <a:pPr marL="457200" lvl="0" indent="-314325" algn="l" rtl="0">
              <a:lnSpc>
                <a:spcPct val="115000"/>
              </a:lnSpc>
              <a:spcBef>
                <a:spcPts val="1200"/>
              </a:spcBef>
              <a:spcAft>
                <a:spcPts val="0"/>
              </a:spcAft>
              <a:buClr>
                <a:srgbClr val="1B1B1B"/>
              </a:buClr>
              <a:buSzPct val="70000"/>
              <a:buFont typeface="System Font Regular"/>
              <a:buChar char="⚫️"/>
            </a:pPr>
            <a:r>
              <a:rPr lang="en" i="1">
                <a:solidFill>
                  <a:srgbClr val="1B1B1B"/>
                </a:solidFill>
                <a:latin typeface="Inter" panose="02000503000000020004" pitchFamily="2" charset="0"/>
                <a:ea typeface="Nunito"/>
                <a:cs typeface="Nunito"/>
                <a:sym typeface="Nunito"/>
              </a:rPr>
              <a:t>Facilitator</a:t>
            </a:r>
            <a:r>
              <a:rPr lang="en">
                <a:solidFill>
                  <a:srgbClr val="1B1B1B"/>
                </a:solidFill>
                <a:latin typeface="Inter" panose="02000503000000020004" pitchFamily="2" charset="0"/>
                <a:ea typeface="Nunito"/>
                <a:cs typeface="Nunito"/>
                <a:sym typeface="Nunito"/>
              </a:rPr>
              <a:t> – keeps team on track</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ct val="70000"/>
              <a:buFont typeface="System Font Regular"/>
              <a:buChar char="⚫️"/>
            </a:pPr>
            <a:r>
              <a:rPr lang="en" i="1">
                <a:solidFill>
                  <a:srgbClr val="1B1B1B"/>
                </a:solidFill>
                <a:latin typeface="Inter" panose="02000503000000020004" pitchFamily="2" charset="0"/>
                <a:ea typeface="Nunito"/>
                <a:cs typeface="Nunito"/>
                <a:sym typeface="Nunito"/>
              </a:rPr>
              <a:t>Note taker/sketcher</a:t>
            </a:r>
            <a:r>
              <a:rPr lang="en">
                <a:solidFill>
                  <a:srgbClr val="1B1B1B"/>
                </a:solidFill>
                <a:latin typeface="Inter" panose="02000503000000020004" pitchFamily="2" charset="0"/>
                <a:ea typeface="Nunito"/>
                <a:cs typeface="Nunito"/>
                <a:sym typeface="Nunito"/>
              </a:rPr>
              <a:t> – captures wireframe and key points</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ct val="70000"/>
              <a:buFont typeface="System Font Regular"/>
              <a:buChar char="⚫️"/>
            </a:pPr>
            <a:r>
              <a:rPr lang="en" i="1">
                <a:solidFill>
                  <a:srgbClr val="1B1B1B"/>
                </a:solidFill>
                <a:latin typeface="Inter" panose="02000503000000020004" pitchFamily="2" charset="0"/>
                <a:ea typeface="Nunito"/>
                <a:cs typeface="Nunito"/>
                <a:sym typeface="Nunito"/>
              </a:rPr>
              <a:t>Presenter</a:t>
            </a:r>
            <a:r>
              <a:rPr lang="en">
                <a:solidFill>
                  <a:srgbClr val="1B1B1B"/>
                </a:solidFill>
                <a:latin typeface="Inter" panose="02000503000000020004" pitchFamily="2" charset="0"/>
                <a:ea typeface="Nunito"/>
                <a:cs typeface="Nunito"/>
                <a:sym typeface="Nunito"/>
              </a:rPr>
              <a:t> – shares out to full group</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ct val="70000"/>
              <a:buFont typeface="System Font Regular"/>
              <a:buChar char="⚫️"/>
            </a:pPr>
            <a:r>
              <a:rPr lang="en" i="1">
                <a:solidFill>
                  <a:srgbClr val="1B1B1B"/>
                </a:solidFill>
                <a:latin typeface="Inter" panose="02000503000000020004" pitchFamily="2" charset="0"/>
                <a:ea typeface="Nunito"/>
                <a:cs typeface="Nunito"/>
                <a:sym typeface="Nunito"/>
              </a:rPr>
              <a:t>CO/COR rep</a:t>
            </a:r>
            <a:r>
              <a:rPr lang="en">
                <a:solidFill>
                  <a:srgbClr val="1B1B1B"/>
                </a:solidFill>
                <a:latin typeface="Inter" panose="02000503000000020004" pitchFamily="2" charset="0"/>
                <a:ea typeface="Nunito"/>
                <a:cs typeface="Nunito"/>
                <a:sym typeface="Nunito"/>
              </a:rPr>
              <a:t> – advocates for procurement alignment</a:t>
            </a:r>
            <a:endParaRPr>
              <a:solidFill>
                <a:schemeClr val="dk1"/>
              </a:solidFill>
              <a:latin typeface="Inter" panose="02000503000000020004" pitchFamily="2" charset="0"/>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65" name="Google Shape;1165;p150"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0"/>
        <p:cNvGrpSpPr/>
        <p:nvPr/>
      </p:nvGrpSpPr>
      <p:grpSpPr>
        <a:xfrm>
          <a:off x="0" y="0"/>
          <a:ext cx="0" cy="0"/>
          <a:chOff x="0" y="0"/>
          <a:chExt cx="0" cy="0"/>
        </a:xfrm>
      </p:grpSpPr>
      <p:sp>
        <p:nvSpPr>
          <p:cNvPr id="1171" name="Google Shape;1171;p15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1"/>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72" name="Google Shape;1172;p151"/>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Deliverables for each group:</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Description of digital service</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Wireframe or sketch (rough is fine!) of a user-facing interface or service flow</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Accessibility considerations (What barriers will you address?)</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Feedback loop (When/how will users or stakeholders provide input?)</a:t>
            </a:r>
            <a:endParaRPr>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Key procurement decisions (What contract features support delivery? Modular? Coaching? ATO strategy?)</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74" name="Google Shape;1174;p151"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9"/>
        <p:cNvGrpSpPr/>
        <p:nvPr/>
      </p:nvGrpSpPr>
      <p:grpSpPr>
        <a:xfrm>
          <a:off x="0" y="0"/>
          <a:ext cx="0" cy="0"/>
          <a:chOff x="0" y="0"/>
          <a:chExt cx="0" cy="0"/>
        </a:xfrm>
      </p:grpSpPr>
      <p:sp>
        <p:nvSpPr>
          <p:cNvPr id="1180" name="Google Shape;1180;p15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2"/>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81" name="Google Shape;1181;p152"/>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800">
                <a:solidFill>
                  <a:schemeClr val="dk1"/>
                </a:solidFill>
                <a:latin typeface="Inter"/>
                <a:ea typeface="Inter"/>
                <a:cs typeface="Inter"/>
                <a:sym typeface="Inter"/>
              </a:rPr>
              <a:t>Group presentations</a:t>
            </a:r>
            <a:endParaRPr sz="1800">
              <a:solidFill>
                <a:schemeClr val="dk1"/>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B1B1B"/>
                </a:solidFill>
                <a:latin typeface="Inter" panose="02000503000000020004" pitchFamily="2" charset="0"/>
                <a:ea typeface="Nunito"/>
                <a:cs typeface="Nunito"/>
                <a:sym typeface="Nunito"/>
              </a:rPr>
              <a:t>Each team presents:</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Their service concept (1–2 minutes)</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Key design choices and how they support user needs</a:t>
            </a:r>
            <a:endParaRPr>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a:solidFill>
                  <a:srgbClr val="1B1B1B"/>
                </a:solidFill>
                <a:latin typeface="Inter" panose="02000503000000020004" pitchFamily="2" charset="0"/>
                <a:ea typeface="Nunito"/>
                <a:cs typeface="Nunito"/>
                <a:sym typeface="Nunito"/>
              </a:rPr>
              <a:t>Procurement or delivery decisions (tools, contracts, phasing, feedback channels)</a:t>
            </a:r>
            <a:br>
              <a:rPr lang="en">
                <a:solidFill>
                  <a:srgbClr val="1B1B1B"/>
                </a:solidFill>
                <a:latin typeface="Inter" panose="02000503000000020004" pitchFamily="2" charset="0"/>
                <a:ea typeface="Nunito"/>
                <a:cs typeface="Nunito"/>
                <a:sym typeface="Nunito"/>
              </a:rPr>
            </a:br>
            <a:endParaRPr i="1">
              <a:solidFill>
                <a:srgbClr val="1B1B1B"/>
              </a:solidFill>
              <a:latin typeface="Inter" panose="02000503000000020004" pitchFamily="2" charset="0"/>
              <a:ea typeface="Nunito"/>
              <a:cs typeface="Nunito"/>
              <a:sym typeface="Nunito"/>
            </a:endParaRPr>
          </a:p>
          <a:p>
            <a:pPr marL="0" marR="0" lvl="0" indent="0" algn="l" rtl="0">
              <a:lnSpc>
                <a:spcPct val="136000"/>
              </a:lnSpc>
              <a:spcBef>
                <a:spcPts val="120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83" name="Google Shape;1183;p152"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8"/>
        <p:cNvGrpSpPr/>
        <p:nvPr/>
      </p:nvGrpSpPr>
      <p:grpSpPr>
        <a:xfrm>
          <a:off x="0" y="0"/>
          <a:ext cx="0" cy="0"/>
          <a:chOff x="0" y="0"/>
          <a:chExt cx="0" cy="0"/>
        </a:xfrm>
      </p:grpSpPr>
      <p:sp>
        <p:nvSpPr>
          <p:cNvPr id="1189" name="Google Shape;1189;p153"/>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Cloud</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4"/>
        <p:cNvGrpSpPr/>
        <p:nvPr/>
      </p:nvGrpSpPr>
      <p:grpSpPr>
        <a:xfrm>
          <a:off x="0" y="0"/>
          <a:ext cx="0" cy="0"/>
          <a:chOff x="0" y="0"/>
          <a:chExt cx="0" cy="0"/>
        </a:xfrm>
      </p:grpSpPr>
      <p:sp>
        <p:nvSpPr>
          <p:cNvPr id="1195" name="Google Shape;1195;p15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4"/>
          <p:cNvSpPr>
            <a:spLocks noGrp="1"/>
          </p:cNvSpPr>
          <p:nvPr>
            <p:ph type="title" idx="4294967295"/>
          </p:nvPr>
        </p:nvSpPr>
        <p:spPr>
          <a:xfrm>
            <a:off x="609600" y="609600"/>
            <a:ext cx="6771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Cloud Computing?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96" name="Google Shape;1196;p154"/>
          <p:cNvSpPr/>
          <p:nvPr/>
        </p:nvSpPr>
        <p:spPr>
          <a:xfrm>
            <a:off x="609575" y="970275"/>
            <a:ext cx="7636500" cy="35052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ct val="70000"/>
              <a:buFont typeface="System Font Regular"/>
              <a:buChar char="⚫️"/>
            </a:pPr>
            <a:r>
              <a:rPr lang="en">
                <a:latin typeface="Inter"/>
                <a:ea typeface="Inter"/>
                <a:cs typeface="Inter"/>
                <a:sym typeface="Inter"/>
              </a:rPr>
              <a:t>Cloud = flexible access to computing resources via the internet</a:t>
            </a:r>
            <a:endParaRPr>
              <a:latin typeface="Inter"/>
              <a:ea typeface="Inter"/>
              <a:cs typeface="Inter"/>
              <a:sym typeface="Inter"/>
            </a:endParaRPr>
          </a:p>
          <a:p>
            <a:pPr marL="457200" lvl="0" indent="-314325" algn="l" rtl="0">
              <a:lnSpc>
                <a:spcPct val="136000"/>
              </a:lnSpc>
              <a:spcBef>
                <a:spcPts val="0"/>
              </a:spcBef>
              <a:spcAft>
                <a:spcPts val="0"/>
              </a:spcAft>
              <a:buSzPct val="70000"/>
              <a:buFont typeface="System Font Regular"/>
              <a:buChar char="⚫️"/>
            </a:pPr>
            <a:r>
              <a:rPr lang="en">
                <a:latin typeface="Inter"/>
                <a:ea typeface="Inter"/>
                <a:cs typeface="Inter"/>
                <a:sym typeface="Inter"/>
              </a:rPr>
              <a:t>Not one “cloud”—many vendors, models, and services</a:t>
            </a:r>
            <a:endParaRPr>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endParaRPr>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NIST defines five essential features:</a:t>
            </a:r>
            <a:endParaRPr>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a:latin typeface="Inter"/>
                <a:ea typeface="Inter"/>
                <a:cs typeface="Inter"/>
                <a:sym typeface="Inter"/>
              </a:rPr>
              <a:t>On-demand self-service</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Broad network access</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Resource pooling</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Rapid elasticity</a:t>
            </a:r>
            <a:endParaRPr>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a:latin typeface="Inter"/>
                <a:ea typeface="Inter"/>
                <a:cs typeface="Inter"/>
                <a:sym typeface="Inter"/>
              </a:rPr>
              <a:t>Measured service</a:t>
            </a:r>
            <a:endParaRPr>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pic>
        <p:nvPicPr>
          <p:cNvPr id="1198" name="Google Shape;1198;p154" descr="Diagram illustrating the 5 essential characteristics of cloud computing: On-Demand Self-Service, Broad Network Access, Resource Pooling, Rapid Elasticity, and Measured Service, all stemming from a central cloud icon."/>
          <p:cNvPicPr preferRelativeResize="0"/>
          <p:nvPr/>
        </p:nvPicPr>
        <p:blipFill>
          <a:blip r:embed="rId3">
            <a:alphaModFix/>
          </a:blip>
          <a:stretch>
            <a:fillRect/>
          </a:stretch>
        </p:blipFill>
        <p:spPr>
          <a:xfrm>
            <a:off x="3752750" y="2205300"/>
            <a:ext cx="5143850" cy="2586625"/>
          </a:xfrm>
          <a:prstGeom prst="rect">
            <a:avLst/>
          </a:prstGeom>
          <a:noFill/>
          <a:ln>
            <a:noFill/>
          </a:ln>
        </p:spPr>
      </p:pic>
      <p:sp>
        <p:nvSpPr>
          <p:cNvPr id="1199" name="Google Shape;1199;p154"/>
          <p:cNvSpPr txBox="1">
            <a:spLocks/>
          </p:cNvSpPr>
          <p:nvPr/>
        </p:nvSpPr>
        <p:spPr>
          <a:xfrm>
            <a:off x="4725375" y="4791925"/>
            <a:ext cx="4107000" cy="338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0" i="1" u="none" strike="noStrike" kern="0" cap="none" spc="0" normalizeH="0" baseline="0" noProof="0">
                <a:ln>
                  <a:noFill/>
                </a:ln>
                <a:solidFill>
                  <a:srgbClr val="000000"/>
                </a:solidFill>
                <a:effectLst/>
                <a:uLnTx/>
                <a:uFillTx/>
                <a:latin typeface="Arial"/>
                <a:ea typeface="Arial"/>
                <a:cs typeface="Arial"/>
                <a:sym typeface="Arial"/>
              </a:rPr>
              <a:t>Source: </a:t>
            </a:r>
            <a:r>
              <a:rPr kumimoji="0" lang="fr-FR" sz="1000" b="0" i="1" u="sng" strike="noStrike" kern="0" cap="none" spc="0" normalizeH="0" baseline="0" noProof="0">
                <a:ln>
                  <a:noFill/>
                </a:ln>
                <a:solidFill>
                  <a:schemeClr val="hlink"/>
                </a:solidFill>
                <a:effectLst/>
                <a:uLnTx/>
                <a:uFillTx/>
                <a:latin typeface="Arial"/>
                <a:ea typeface="Arial"/>
                <a:cs typeface="Arial"/>
                <a:sym typeface="Arial"/>
                <a:hlinkClick r:id="rId4"/>
              </a:rPr>
              <a:t>https://cic.gsa.gov/basics/cloud-basics</a:t>
            </a:r>
            <a:endParaRPr kumimoji="0" lang="fr-FR" sz="1000" b="0" i="1"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4"/>
        <p:cNvGrpSpPr/>
        <p:nvPr/>
      </p:nvGrpSpPr>
      <p:grpSpPr>
        <a:xfrm>
          <a:off x="0" y="0"/>
          <a:ext cx="0" cy="0"/>
          <a:chOff x="0" y="0"/>
          <a:chExt cx="0" cy="0"/>
        </a:xfrm>
      </p:grpSpPr>
      <p:sp>
        <p:nvSpPr>
          <p:cNvPr id="1205" name="Google Shape;1205;p15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06" name="Google Shape;1206;p15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How can your agency decide the best way to use (or not use) cloud to support your mission?</a:t>
            </a:r>
            <a:endParaRPr>
              <a:solidFill>
                <a:schemeClr val="dk1"/>
              </a:solidFill>
              <a:latin typeface="Inter"/>
              <a:ea typeface="Inter"/>
              <a:cs typeface="Inter"/>
              <a:sym typeface="Inter"/>
            </a:endParaRPr>
          </a:p>
        </p:txBody>
      </p:sp>
      <p:pic>
        <p:nvPicPr>
          <p:cNvPr id="1208" name="Google Shape;1208;p15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3"/>
        <p:cNvGrpSpPr/>
        <p:nvPr/>
      </p:nvGrpSpPr>
      <p:grpSpPr>
        <a:xfrm>
          <a:off x="0" y="0"/>
          <a:ext cx="0" cy="0"/>
          <a:chOff x="0" y="0"/>
          <a:chExt cx="0" cy="0"/>
        </a:xfrm>
      </p:grpSpPr>
      <p:sp>
        <p:nvSpPr>
          <p:cNvPr id="1214" name="Google Shape;1214;p15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Cloud Delivery Models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15" name="Google Shape;1215;p156"/>
          <p:cNvSpPr/>
          <p:nvPr/>
        </p:nvSpPr>
        <p:spPr>
          <a:xfrm>
            <a:off x="609575" y="1404750"/>
            <a:ext cx="7636500" cy="3299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Deployment Types: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a:solidFill>
                  <a:schemeClr val="dk1"/>
                </a:solidFill>
                <a:latin typeface="Inter"/>
                <a:ea typeface="Inter"/>
                <a:cs typeface="Inter"/>
                <a:sym typeface="Inter"/>
              </a:rPr>
              <a:t>Public cloud → Shared third-party services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Private cloud → Exclusive to one agency</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a:solidFill>
                  <a:schemeClr val="dk1"/>
                </a:solidFill>
                <a:latin typeface="Inter"/>
                <a:ea typeface="Inter"/>
                <a:cs typeface="Inter"/>
                <a:sym typeface="Inter"/>
              </a:rPr>
              <a:t>Community or hybrid → Collaborative/shared setups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Service Models: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ct val="70000"/>
              <a:buFont typeface="System Font Regular"/>
              <a:buChar char="⚫️"/>
            </a:pPr>
            <a:r>
              <a:rPr lang="en" b="1">
                <a:solidFill>
                  <a:schemeClr val="dk1"/>
                </a:solidFill>
                <a:latin typeface="Inter"/>
                <a:ea typeface="Inter"/>
                <a:cs typeface="Inter"/>
                <a:sym typeface="Inter"/>
              </a:rPr>
              <a:t>SaaS</a:t>
            </a:r>
            <a:r>
              <a:rPr lang="en">
                <a:solidFill>
                  <a:schemeClr val="dk1"/>
                </a:solidFill>
                <a:latin typeface="Inter"/>
                <a:ea typeface="Inter"/>
                <a:cs typeface="Inter"/>
                <a:sym typeface="Inter"/>
              </a:rPr>
              <a:t> – ready-to-use apps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b="1">
                <a:solidFill>
                  <a:schemeClr val="dk1"/>
                </a:solidFill>
                <a:latin typeface="Inter"/>
                <a:ea typeface="Inter"/>
                <a:cs typeface="Inter"/>
                <a:sym typeface="Inter"/>
              </a:rPr>
              <a:t>PaaS</a:t>
            </a:r>
            <a:r>
              <a:rPr lang="en">
                <a:solidFill>
                  <a:schemeClr val="dk1"/>
                </a:solidFill>
                <a:latin typeface="Inter"/>
                <a:ea typeface="Inter"/>
                <a:cs typeface="Inter"/>
                <a:sym typeface="Inter"/>
              </a:rPr>
              <a:t> – developer tools and platforms</a:t>
            </a:r>
            <a:endParaRPr>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ct val="70000"/>
              <a:buFont typeface="System Font Regular"/>
              <a:buChar char="⚫️"/>
            </a:pPr>
            <a:r>
              <a:rPr lang="en" b="1">
                <a:solidFill>
                  <a:schemeClr val="dk1"/>
                </a:solidFill>
                <a:latin typeface="Inter"/>
                <a:ea typeface="Inter"/>
                <a:cs typeface="Inter"/>
                <a:sym typeface="Inter"/>
              </a:rPr>
              <a:t>IaaS</a:t>
            </a:r>
            <a:r>
              <a:rPr lang="en">
                <a:solidFill>
                  <a:schemeClr val="dk1"/>
                </a:solidFill>
                <a:latin typeface="Inter"/>
                <a:ea typeface="Inter"/>
                <a:cs typeface="Inter"/>
                <a:sym typeface="Inter"/>
              </a:rPr>
              <a:t> – infrastructure like servers and storage</a:t>
            </a:r>
            <a:endParaRPr>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14465</Words>
  <Application>Microsoft Macintosh PowerPoint</Application>
  <PresentationFormat>On-screen Show (16:9)</PresentationFormat>
  <Paragraphs>1431</Paragraphs>
  <Slides>154</Slides>
  <Notes>154</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154</vt:i4>
      </vt:variant>
    </vt:vector>
  </HeadingPairs>
  <TitlesOfParts>
    <vt:vector size="173" baseType="lpstr">
      <vt:lpstr>Hepta Slab Medium</vt:lpstr>
      <vt:lpstr>Barlow</vt:lpstr>
      <vt:lpstr>Proxima Nova</vt:lpstr>
      <vt:lpstr>Arial</vt:lpstr>
      <vt:lpstr>Barlow Light</vt:lpstr>
      <vt:lpstr>Roboto</vt:lpstr>
      <vt:lpstr>Barlow Medium</vt:lpstr>
      <vt:lpstr>Inter</vt:lpstr>
      <vt:lpstr>Helvetica Neue</vt:lpstr>
      <vt:lpstr>Nunito</vt:lpstr>
      <vt:lpstr>System Font Regular</vt:lpstr>
      <vt:lpstr>Hepta Slab Light</vt:lpstr>
      <vt:lpstr>Hepta Slab</vt:lpstr>
      <vt:lpstr>Barlow ExtraLight</vt:lpstr>
      <vt:lpstr>Calibri</vt:lpstr>
      <vt:lpstr>Lato</vt:lpstr>
      <vt:lpstr>Shift</vt:lpstr>
      <vt:lpstr>Strategy Plan</vt:lpstr>
      <vt:lpstr>Office Theme</vt:lpstr>
      <vt:lpstr>Module 1 - Introduction to Digital Services</vt:lpstr>
      <vt:lpstr>Module 1 Performance Outcome</vt:lpstr>
      <vt:lpstr>At the conclusion of this module, you will be able to</vt:lpstr>
      <vt:lpstr>The Digital Services Landscape</vt:lpstr>
      <vt:lpstr>Digital Services – The Who and The What</vt:lpstr>
      <vt:lpstr>Defining Digital Services </vt:lpstr>
      <vt:lpstr>Digital Service Wheel</vt:lpstr>
      <vt:lpstr>Then and Now: USCIS.gov Use Case</vt:lpstr>
      <vt:lpstr>The 5 Ws of Digital Services (USCIS Example)</vt:lpstr>
      <vt:lpstr>Digital Services as a Layered Cake</vt:lpstr>
      <vt:lpstr>The Digital Services Ecosystem</vt:lpstr>
      <vt:lpstr>Who Provides Digital Services?</vt:lpstr>
      <vt:lpstr>Who Benefits from Digital Services?</vt:lpstr>
      <vt:lpstr>Local, State, Federal Examples</vt:lpstr>
      <vt:lpstr>Activity: Discussion</vt:lpstr>
      <vt:lpstr>Who’s Who: A Starting List</vt:lpstr>
      <vt:lpstr>Who’s Who in Digital Services</vt:lpstr>
      <vt:lpstr>Activity: Who’s Who of Digital Services Teams</vt:lpstr>
      <vt:lpstr>Activity: Who’s Who of Digital Services Teams</vt:lpstr>
      <vt:lpstr>Activity: Who’s Who of Digital Services Teams</vt:lpstr>
      <vt:lpstr>Activity: Who’s Who of Digital Services Teams</vt:lpstr>
      <vt:lpstr>Activity: Who’s Who of Digital Services Teams</vt:lpstr>
      <vt:lpstr>Activity: Who’s Who of Digital Services Teams</vt:lpstr>
      <vt:lpstr>Case Study Activity:  Introducing Casey and the CRM Project</vt:lpstr>
      <vt:lpstr>Digital Service Methods, Roles, and Sources of Supply</vt:lpstr>
      <vt:lpstr>Digital Services – The How</vt:lpstr>
      <vt:lpstr>Learn about your user’s needs</vt:lpstr>
      <vt:lpstr>Developing with the End User in Mind</vt:lpstr>
      <vt:lpstr>Start with the End User</vt:lpstr>
      <vt:lpstr>Activity: Discussion</vt:lpstr>
      <vt:lpstr>The UX Designer Paradox</vt:lpstr>
      <vt:lpstr>Strategies</vt:lpstr>
      <vt:lpstr>Minimum Viable Product (MVP) and Lean Startup</vt:lpstr>
      <vt:lpstr>What does an MVP look like? </vt:lpstr>
      <vt:lpstr>What happens after MVP testing?</vt:lpstr>
      <vt:lpstr>Knowledge check</vt:lpstr>
      <vt:lpstr>Knowledge check</vt:lpstr>
      <vt:lpstr>User Research Techniques</vt:lpstr>
      <vt:lpstr>A/B Testing</vt:lpstr>
      <vt:lpstr>Personas</vt:lpstr>
      <vt:lpstr>Activity: Discussion</vt:lpstr>
      <vt:lpstr>Journey Mapping</vt:lpstr>
      <vt:lpstr>Why these tools matter</vt:lpstr>
      <vt:lpstr>Contemporary Practices in Developing Digital Services</vt:lpstr>
      <vt:lpstr>Digital Service Delivery Methods: Agile</vt:lpstr>
      <vt:lpstr>Agile Manifesto</vt:lpstr>
      <vt:lpstr>What is Agile Delivery?</vt:lpstr>
      <vt:lpstr>Key elements of Agile delivery</vt:lpstr>
      <vt:lpstr>Agile vs Artisanal vs Waterfall</vt:lpstr>
      <vt:lpstr>USDS Playbook and Agile</vt:lpstr>
      <vt:lpstr>Agile Team Roles</vt:lpstr>
      <vt:lpstr>Agile Practices</vt:lpstr>
      <vt:lpstr>Final thoughts</vt:lpstr>
      <vt:lpstr>Activity: Discussion</vt:lpstr>
      <vt:lpstr>Digital Service Delivery Methods: HCD and DevSecOps</vt:lpstr>
      <vt:lpstr>What is Human-Centered Design (HCD)?</vt:lpstr>
      <vt:lpstr>Core principles of HCD</vt:lpstr>
      <vt:lpstr>HCD in Government</vt:lpstr>
      <vt:lpstr>What is DevSecOps?</vt:lpstr>
      <vt:lpstr>DevSecOps – The Old Way</vt:lpstr>
      <vt:lpstr>DevSecOps – The New Way</vt:lpstr>
      <vt:lpstr>DevSecOps on Federal Projects</vt:lpstr>
      <vt:lpstr>HCD + DevSecOps: The power combo</vt:lpstr>
      <vt:lpstr>Activity: Create a Sprint Backlog</vt:lpstr>
      <vt:lpstr>Digital Service Delivery Providers: Sources of Supply</vt:lpstr>
      <vt:lpstr>The Government Ecosystem</vt:lpstr>
      <vt:lpstr>The Private Sector Landscape</vt:lpstr>
      <vt:lpstr>The growing digital service supplier community</vt:lpstr>
      <vt:lpstr>Choosing the Right Contract Vehicle</vt:lpstr>
      <vt:lpstr>Collaboration Models Between Agencies and Vendors</vt:lpstr>
      <vt:lpstr>Real examples of “Who does what”</vt:lpstr>
      <vt:lpstr>Digital Services Tech Bootcamp</vt:lpstr>
      <vt:lpstr>Why Digital Service Tech Matters</vt:lpstr>
      <vt:lpstr>Five essential tech topics</vt:lpstr>
      <vt:lpstr>Digital Service Tech Topic: Data</vt:lpstr>
      <vt:lpstr>Activity: Discussion</vt:lpstr>
      <vt:lpstr>What Is Data (and Why It Matters)</vt:lpstr>
      <vt:lpstr>Key Data Topics for Contracting Officers</vt:lpstr>
      <vt:lpstr>Open Data &amp; Data Privacy – What You Need to Know</vt:lpstr>
      <vt:lpstr>Activity: Discussion</vt:lpstr>
      <vt:lpstr>Digital Service Tech Topic: Software</vt:lpstr>
      <vt:lpstr>Understanding Modern Software and Development</vt:lpstr>
      <vt:lpstr>Activity: Discussion</vt:lpstr>
      <vt:lpstr>Software Supply Chain</vt:lpstr>
      <vt:lpstr>How Software Is Delivered and Updated</vt:lpstr>
      <vt:lpstr>Activity: Discussion</vt:lpstr>
      <vt:lpstr>Understanding the Software Supply Chain</vt:lpstr>
      <vt:lpstr>Activity: Discussion</vt:lpstr>
      <vt:lpstr>Licensing, Vendor Lock-In, and Procurement Strategy </vt:lpstr>
      <vt:lpstr>Activity: Discussion</vt:lpstr>
      <vt:lpstr>Design Standards and Procurement Implications</vt:lpstr>
      <vt:lpstr>Activity: Build a Digital Service Workshop</vt:lpstr>
      <vt:lpstr>Activity: Build a Digital Service Workshop</vt:lpstr>
      <vt:lpstr>Activity: Build a Digital Service Workshop</vt:lpstr>
      <vt:lpstr>Activity: Build a Digital Service Workshop</vt:lpstr>
      <vt:lpstr>Digital Service Tech Topic: Cloud</vt:lpstr>
      <vt:lpstr>What Is Cloud Computing?</vt:lpstr>
      <vt:lpstr>Activity: Discussion</vt:lpstr>
      <vt:lpstr>Cloud Delivery Models</vt:lpstr>
      <vt:lpstr>Why Cloud Procurement Requires a Different Approach</vt:lpstr>
      <vt:lpstr>Activity: Discussion</vt:lpstr>
      <vt:lpstr>Keys to Cloud Success</vt:lpstr>
      <vt:lpstr>Choosing the Right Cloud Strategy</vt:lpstr>
      <vt:lpstr>Activity: Discussion</vt:lpstr>
      <vt:lpstr>Cloud Procurement: The Bottom Line</vt:lpstr>
      <vt:lpstr>Digital Service Tech Topic: Artificial Intelligence</vt:lpstr>
      <vt:lpstr>What Is Artificial Intelligence (AI)?</vt:lpstr>
      <vt:lpstr>Activity: Discussion</vt:lpstr>
      <vt:lpstr>Types of AI</vt:lpstr>
      <vt:lpstr>AI Is Dangerous, but Not for the Reasons You Think</vt:lpstr>
      <vt:lpstr>Key Considerations for Using AI in Government</vt:lpstr>
      <vt:lpstr>Key AI Terms</vt:lpstr>
      <vt:lpstr>Why AI Matters in Procurement</vt:lpstr>
      <vt:lpstr>Activity: Discussion</vt:lpstr>
      <vt:lpstr>What COs Should Keep in Mind</vt:lpstr>
      <vt:lpstr>Activity: Procure or Pass? </vt:lpstr>
      <vt:lpstr>Activity: Procure or Pass? </vt:lpstr>
      <vt:lpstr>Activity: Procure or Pass? </vt:lpstr>
      <vt:lpstr>Activity: Procure or Pass? </vt:lpstr>
      <vt:lpstr>Activity: Procure or Pass? </vt:lpstr>
      <vt:lpstr>Activity: Procure or Pass? </vt:lpstr>
      <vt:lpstr>Digital Service Tech Topic: Cybersecurity</vt:lpstr>
      <vt:lpstr>Activity: Discussion</vt:lpstr>
      <vt:lpstr>Cybersecurity in Government Digital Services</vt:lpstr>
      <vt:lpstr>Activity: Discussion</vt:lpstr>
      <vt:lpstr>Security Compliance &amp; Identity Access Management (IAM)</vt:lpstr>
      <vt:lpstr>Staying Ahead of Threats</vt:lpstr>
      <vt:lpstr>Activity: What Would You Ask?</vt:lpstr>
      <vt:lpstr>Key Takeaways</vt:lpstr>
      <vt:lpstr>Activity: Discussion</vt:lpstr>
      <vt:lpstr>Digital Service Tech Topic: Accessibility</vt:lpstr>
      <vt:lpstr>Why Digital Accessibility Matters</vt:lpstr>
      <vt:lpstr>Types of Disabilities</vt:lpstr>
      <vt:lpstr>Barriers &amp; Assistive Technology</vt:lpstr>
      <vt:lpstr>Why Accessibility Matters in Procurement</vt:lpstr>
      <vt:lpstr>Digital Accessibility is the Law</vt:lpstr>
      <vt:lpstr>Measuring Accessibility</vt:lpstr>
      <vt:lpstr>Embedding Accessibility in the Acquisition Lifecycle</vt:lpstr>
      <vt:lpstr>Phase-by-Phase Actions</vt:lpstr>
      <vt:lpstr>When No Accessible Option Exists</vt:lpstr>
      <vt:lpstr>Common Myths</vt:lpstr>
      <vt:lpstr>Your Role</vt:lpstr>
      <vt:lpstr>Resources &amp; Tools</vt:lpstr>
      <vt:lpstr>Digital Service Tech Topic: Open Source</vt:lpstr>
      <vt:lpstr>What is Open Source Software?</vt:lpstr>
      <vt:lpstr>OSS in Everyday Life</vt:lpstr>
      <vt:lpstr>Why OSS Matters in Federal Procurement</vt:lpstr>
      <vt:lpstr>Security of OSS</vt:lpstr>
      <vt:lpstr>The Cost of “Free” OSS</vt:lpstr>
      <vt:lpstr>Open Source Doesn’t Mean Free</vt:lpstr>
      <vt:lpstr>How to Procure OSS</vt:lpstr>
      <vt:lpstr>Key Takeaways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Sarah Baron</cp:lastModifiedBy>
  <cp:revision>17</cp:revision>
  <dcterms:modified xsi:type="dcterms:W3CDTF">2025-08-28T14:48:20Z</dcterms:modified>
</cp:coreProperties>
</file>